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7FFFF6DA_1C5B0944.xml" ContentType="application/vnd.ms-powerpoint.comments+xml"/>
  <Override PartName="/ppt/notesSlides/notesSlide26.xml" ContentType="application/vnd.openxmlformats-officedocument.presentationml.notesSlide+xml"/>
  <Override PartName="/ppt/comments/modernComment_7FFFF6DB_5CB40D76.xml" ContentType="application/vnd.ms-powerpoint.comments+xml"/>
  <Override PartName="/ppt/notesSlides/notesSlide27.xml" ContentType="application/vnd.openxmlformats-officedocument.presentationml.notesSlide+xml"/>
  <Override PartName="/ppt/comments/modernComment_7FFFF6EC_3C154E87.xml" ContentType="application/vnd.ms-powerpoint.comments+xml"/>
  <Override PartName="/ppt/notesSlides/notesSlide28.xml" ContentType="application/vnd.openxmlformats-officedocument.presentationml.notesSlide+xml"/>
  <Override PartName="/ppt/comments/modernComment_7FFFF6ED_FE2B0756.xml" ContentType="application/vnd.ms-powerpoint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modernComment_7FFFF6DE_96B9C6FE.xml" ContentType="application/vnd.ms-powerpoint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1"/>
  </p:notesMasterIdLst>
  <p:sldIdLst>
    <p:sldId id="2147469303" r:id="rId5"/>
    <p:sldId id="2147481282" r:id="rId6"/>
    <p:sldId id="2147481319" r:id="rId7"/>
    <p:sldId id="2147481284" r:id="rId8"/>
    <p:sldId id="2147481283" r:id="rId9"/>
    <p:sldId id="2147481285" r:id="rId10"/>
    <p:sldId id="2147481326" r:id="rId11"/>
    <p:sldId id="2147481287" r:id="rId12"/>
    <p:sldId id="2147481314" r:id="rId13"/>
    <p:sldId id="2147481288" r:id="rId14"/>
    <p:sldId id="2147481290" r:id="rId15"/>
    <p:sldId id="2147481291" r:id="rId16"/>
    <p:sldId id="2147481293" r:id="rId17"/>
    <p:sldId id="2147481294" r:id="rId18"/>
    <p:sldId id="2147481315" r:id="rId19"/>
    <p:sldId id="2147481295" r:id="rId20"/>
    <p:sldId id="2147481296" r:id="rId21"/>
    <p:sldId id="2147481321" r:id="rId22"/>
    <p:sldId id="2147481322" r:id="rId23"/>
    <p:sldId id="2147481299" r:id="rId24"/>
    <p:sldId id="2147481323" r:id="rId25"/>
    <p:sldId id="2147481300" r:id="rId26"/>
    <p:sldId id="2147481301" r:id="rId27"/>
    <p:sldId id="2147481302" r:id="rId28"/>
    <p:sldId id="2147481303" r:id="rId29"/>
    <p:sldId id="2147481304" r:id="rId30"/>
    <p:sldId id="2147481305" r:id="rId31"/>
    <p:sldId id="2147481306" r:id="rId32"/>
    <p:sldId id="2147481307" r:id="rId33"/>
    <p:sldId id="2147481324" r:id="rId34"/>
    <p:sldId id="2147481325" r:id="rId35"/>
    <p:sldId id="2147481318" r:id="rId36"/>
    <p:sldId id="2147481310" r:id="rId37"/>
    <p:sldId id="2147481311" r:id="rId38"/>
    <p:sldId id="2147481313" r:id="rId39"/>
    <p:sldId id="2147481320" r:id="rId40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1D080D-8CBB-48EB-573A-ED4AF0A14A53}" name="Miyazaki, Satoshi" initials="MS" userId="S::satoshi.miyazaki@accenture.com::e103a3dd-4d2d-4442-81e1-8f908966d0ed" providerId="AD"/>
  <p188:author id="{0AB2A15E-E7F8-AF39-D57C-73CDE3BFB250}" name="Bush, Rebekka" initials="BR" userId="S::rebekka.bush@accenture.com::fdcd07d2-8914-493e-af7f-0bdb35761f9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28DD"/>
    <a:srgbClr val="D31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4"/>
    <p:restoredTop sz="97188"/>
  </p:normalViewPr>
  <p:slideViewPr>
    <p:cSldViewPr snapToGrid="0">
      <p:cViewPr varScale="1">
        <p:scale>
          <a:sx n="128" d="100"/>
          <a:sy n="128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omments/modernComment_7FFFF6DA_1C5B09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F619E0-5C4C-E449-9AED-61852EE51277}" authorId="{B31D080D-8CBB-48EB-573A-ED4AF0A14A53}" status="resolved" created="2023-11-17T07:33:26.86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75728196" sldId="2147481306"/>
      <ac:spMk id="2" creationId="{DD2BE335-1A45-C7D9-F126-B1C29A257E1C}"/>
    </ac:deMkLst>
    <p188:txBody>
      <a:bodyPr/>
      <a:lstStyle/>
      <a:p>
        <a:r>
          <a:rPr lang="ja-JP" altLang="en-US"/>
          <a:t>定性調査の手法</a:t>
        </a:r>
      </a:p>
    </p188:txBody>
  </p188:cm>
  <p188:cm id="{9AB382D3-E025-7A4F-9079-B937B87667B2}" authorId="{B31D080D-8CBB-48EB-573A-ED4AF0A14A53}" status="resolved" created="2023-11-17T07:53:51.89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75728196" sldId="2147481306"/>
      <ac:spMk id="8" creationId="{5B5E9C61-0DAF-E040-E1A2-8843E2F2B92D}"/>
    </ac:deMkLst>
    <p188:txBody>
      <a:bodyPr/>
      <a:lstStyle/>
      <a:p>
        <a:r>
          <a:rPr lang="ja-JP" altLang="en-US"/>
          <a:t>複数の手法を組み合わせることで、より全体的な視点からコンテクストを把握できます。これらの手法は、調整を加えることで、デジタルサービスとしても使用できます。</a:t>
        </a:r>
      </a:p>
    </p188:txBody>
  </p188:cm>
  <p188:cm id="{F54DCBF6-7771-F244-8D72-49B83407FBB2}" authorId="{B31D080D-8CBB-48EB-573A-ED4AF0A14A53}" status="resolved" created="2023-11-17T07:56:53.01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75728196" sldId="2147481306"/>
      <ac:spMk id="11" creationId="{D2647470-B945-71BB-DD24-A8C88F7BD0A7}"/>
    </ac:deMkLst>
    <p188:txBody>
      <a:bodyPr/>
      <a:lstStyle/>
      <a:p>
        <a:r>
          <a:rPr lang="ja-JP" altLang="en-US"/>
          <a:t>クラアントのニーズに合った適切な手法を提案するために、我々の経験を活かし、複数の手法から選択します。</a:t>
        </a:r>
      </a:p>
    </p188:txBody>
  </p188:cm>
</p188:cmLst>
</file>

<file path=ppt/comments/modernComment_7FFFF6DB_5CB40D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44D9E5-3496-F341-9CAC-87B8DE244C90}" authorId="{B31D080D-8CBB-48EB-573A-ED4AF0A14A53}" status="resolved" created="2023-11-17T07:58:18.15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55303798" sldId="2147481307"/>
      <ac:spMk id="6" creationId="{E3E6B621-44EB-2C31-CFD5-6B84AE949047}"/>
    </ac:deMkLst>
    <p188:txBody>
      <a:bodyPr/>
      <a:lstStyle/>
      <a:p>
        <a:r>
          <a:rPr lang="ja-JP" altLang="en-US"/>
          <a:t>ビッグアイデアから、ラフスケッチ、クリックスルーといった様々なプロンプトを組み合わせて、コンセプトを探求します</a:t>
        </a:r>
      </a:p>
    </p188:txBody>
  </p188:cm>
</p188:cmLst>
</file>

<file path=ppt/comments/modernComment_7FFFF6DE_96B9C6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CEA5A5-0B83-D341-9CAF-834CE92719B3}" authorId="{B31D080D-8CBB-48EB-573A-ED4AF0A14A53}" status="resolved" created="2023-11-17T08:03:39.50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28757502" sldId="2147481310"/>
      <ac:spMk id="8" creationId="{E929A9E1-0D19-6653-327D-F3E211C77017}"/>
    </ac:deMkLst>
    <p188:txBody>
      <a:bodyPr/>
      <a:lstStyle/>
      <a:p>
        <a:r>
          <a:rPr lang="ja-JP" altLang="en-US"/>
          <a:t>様々な視点を持ってデータを理解することで、より全体的な事情を把握することが可能になります。</a:t>
        </a:r>
      </a:p>
    </p188:txBody>
  </p188:cm>
</p188:cmLst>
</file>

<file path=ppt/comments/modernComment_7FFFF6EC_3C154E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7228EF-2957-3047-8B31-5E38F5C0530C}" authorId="{B31D080D-8CBB-48EB-573A-ED4AF0A14A53}" status="resolved" created="2023-11-17T07:58:18.1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08029319" sldId="2147481324"/>
      <ac:spMk id="6" creationId="{E3E6B621-44EB-2C31-CFD5-6B84AE949047}"/>
    </ac:deMkLst>
    <p188:txBody>
      <a:bodyPr/>
      <a:lstStyle/>
      <a:p>
        <a:r>
          <a:rPr lang="ja-JP" altLang="en-US"/>
          <a:t>ビッグアイデアから、ラフスケッチ、クリックスルーといった様々なプロンプトを組み合わせて、コンセプトを探求します</a:t>
        </a:r>
      </a:p>
    </p188:txBody>
  </p188:cm>
</p188:cmLst>
</file>

<file path=ppt/comments/modernComment_7FFFF6ED_FE2B07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524BF2-B437-4841-B758-B24C01EB2A65}" authorId="{B31D080D-8CBB-48EB-573A-ED4AF0A14A53}" status="resolved" created="2023-11-17T07:58:18.1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08029319" sldId="2147481324"/>
      <ac:spMk id="6" creationId="{E3E6B621-44EB-2C31-CFD5-6B84AE949047}"/>
    </ac:deMkLst>
    <p188:txBody>
      <a:bodyPr/>
      <a:lstStyle/>
      <a:p>
        <a:r>
          <a:rPr lang="ja-JP" altLang="en-US"/>
          <a:t>ビッグアイデアから、ラフスケッチ、クリックスルーといった様々なプロンプトを組み合わせて、コンセプトを探求します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D37D7-44EF-9F47-8E93-0398C90EFE93}" type="datetimeFigureOut">
              <a:rPr lang="en-JP" smtClean="0"/>
              <a:t>5/1/24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DE2E0-3662-4445-B119-5DEC9D75384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15213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83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are not your user/customer. There is a lot of blindness when you are an expert</a:t>
            </a:r>
          </a:p>
        </p:txBody>
      </p:sp>
    </p:spTree>
    <p:extLst>
      <p:ext uri="{BB962C8B-B14F-4D97-AF65-F5344CB8AC3E}">
        <p14:creationId xmlns:p14="http://schemas.microsoft.com/office/powerpoint/2010/main" val="388128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are not your user/customer. There is a lot of blindness when you are an expert</a:t>
            </a:r>
          </a:p>
        </p:txBody>
      </p:sp>
    </p:spTree>
    <p:extLst>
      <p:ext uri="{BB962C8B-B14F-4D97-AF65-F5344CB8AC3E}">
        <p14:creationId xmlns:p14="http://schemas.microsoft.com/office/powerpoint/2010/main" val="379553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45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AU" b="1"/>
              <a:t>Exploratory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SG"/>
              <a:t>Understand context. </a:t>
            </a:r>
            <a:r>
              <a:rPr lang="en-US">
                <a:latin typeface="Graphik" panose="020B0503030202060203" pitchFamily="34" charset="77"/>
                <a:ea typeface="Arial" charset="0"/>
                <a:cs typeface="Arial" charset="0"/>
                <a:sym typeface="Gotham Ultra" charset="0"/>
              </a:rPr>
              <a:t>Uncover latent needs, issues and opportunities.</a:t>
            </a:r>
            <a:r>
              <a:rPr lang="en-US" baseline="0">
                <a:latin typeface="Graphik" panose="020B0503030202060203" pitchFamily="34" charset="77"/>
                <a:ea typeface="Arial" charset="0"/>
                <a:cs typeface="Arial" charset="0"/>
                <a:sym typeface="Gotham Ultra" charset="0"/>
              </a:rPr>
              <a:t> </a:t>
            </a:r>
            <a:r>
              <a:rPr lang="en-AU" baseline="0"/>
              <a:t>Interviews, observation, shadowing, diary studies.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1" baseline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baseline="0"/>
              <a:t>Generative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Graphik" panose="020B0503030202060203" pitchFamily="34" charset="77"/>
                <a:ea typeface="Arial" charset="0"/>
                <a:cs typeface="Arial" charset="0"/>
                <a:sym typeface="Gotham Ultra" charset="0"/>
              </a:rPr>
              <a:t>Determine what is meaningful and build on ideas with people. </a:t>
            </a:r>
            <a:r>
              <a:rPr lang="en-AU" baseline="0"/>
              <a:t>Participatory design, co-creation workshops.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1" baseline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baseline="0"/>
              <a:t>Evaluative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Graphik" panose="020B0503030202060203" pitchFamily="34" charset="77"/>
                <a:ea typeface="Arial" charset="0"/>
                <a:cs typeface="Arial" charset="0"/>
                <a:sym typeface="Gotham Ultra" charset="0"/>
              </a:rPr>
              <a:t>Validate concepts with people to refine and reshape them. </a:t>
            </a:r>
            <a:r>
              <a:rPr lang="en-AU" baseline="0"/>
              <a:t>Usability testing, A/B testing.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8111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14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30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66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Example for story to the anchor the points, to aid the non-designer audience</a:t>
            </a:r>
          </a:p>
        </p:txBody>
      </p:sp>
    </p:spTree>
    <p:extLst>
      <p:ext uri="{BB962C8B-B14F-4D97-AF65-F5344CB8AC3E}">
        <p14:creationId xmlns:p14="http://schemas.microsoft.com/office/powerpoint/2010/main" val="862790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Example for story to the anchor the points, to aid the non-designer audience</a:t>
            </a:r>
          </a:p>
        </p:txBody>
      </p:sp>
    </p:spTree>
    <p:extLst>
      <p:ext uri="{BB962C8B-B14F-4D97-AF65-F5344CB8AC3E}">
        <p14:creationId xmlns:p14="http://schemas.microsoft.com/office/powerpoint/2010/main" val="1924221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marR="0" lvl="0" indent="-171450" algn="l" defTabSz="1300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900" spc="-20" dirty="0">
                <a:solidFill>
                  <a:srgbClr val="FFFFFF"/>
                </a:solidFill>
              </a:rPr>
              <a:t>Clarity: The objective should be concise and easy to understand, avoiding ambiguity or broad statements.</a:t>
            </a:r>
          </a:p>
          <a:p>
            <a:pPr marL="171450" marR="0" lvl="0" indent="-171450" algn="l" defTabSz="1300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900" spc="-20" dirty="0">
                <a:solidFill>
                  <a:srgbClr val="FFFFFF"/>
                </a:solidFill>
              </a:rPr>
              <a:t>Specificity: It should be specific enough to provide a clear direction for the research and guide data collection efforts.</a:t>
            </a:r>
          </a:p>
          <a:p>
            <a:pPr marL="171450" marR="0" lvl="0" indent="-171450" algn="l" defTabSz="1300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900" spc="-20" dirty="0">
                <a:solidFill>
                  <a:srgbClr val="FFFFFF"/>
                </a:solidFill>
              </a:rPr>
              <a:t>Measurability: The objective should be measurable, enabling the evaluation of research outcomes against the defined objective.</a:t>
            </a:r>
          </a:p>
          <a:p>
            <a:pPr marL="171450" marR="0" lvl="0" indent="-171450" algn="l" defTabSz="1300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900" spc="-20" dirty="0">
                <a:solidFill>
                  <a:srgbClr val="FFFFFF"/>
                </a:solidFill>
              </a:rPr>
              <a:t>Relevance: It should align with the overall goals of the project or organization, addressing a significant research question or need.</a:t>
            </a:r>
          </a:p>
          <a:p>
            <a:pPr marL="171450" marR="0" lvl="0" indent="-171450" algn="l" defTabSz="1300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900" spc="-20" dirty="0">
              <a:solidFill>
                <a:srgbClr val="FFFFFF"/>
              </a:solidFill>
            </a:endParaRPr>
          </a:p>
          <a:p>
            <a:pPr marL="0" marR="0" lvl="0" indent="0" algn="l" defTabSz="1300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900" spc="-20" dirty="0">
                <a:solidFill>
                  <a:srgbClr val="FFFFFF"/>
                </a:solidFill>
              </a:rPr>
              <a:t>Examples:</a:t>
            </a:r>
            <a:endParaRPr lang="en-GB" sz="900" b="0" i="0" u="none" strike="noStrike" spc="-20" dirty="0">
              <a:solidFill>
                <a:srgbClr val="FFFFFF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rgbClr val="374151"/>
                </a:solidFill>
                <a:effectLst/>
                <a:latin typeface="Söhne"/>
              </a:rPr>
              <a:t>Understand the pain points and challenges faced by users when interacting with our mobile app's onboarding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rgbClr val="374151"/>
                </a:solidFill>
                <a:effectLst/>
                <a:latin typeface="Söhne"/>
              </a:rPr>
              <a:t>Identify the unmet needs and preferences of our target audience to inform the design of a new furniture line.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rgbClr val="374151"/>
                </a:solidFill>
                <a:effectLst/>
                <a:latin typeface="Söhne"/>
              </a:rPr>
              <a:t>Explore user expectations and </a:t>
            </a:r>
            <a:r>
              <a:rPr lang="en-SG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behaviors</a:t>
            </a:r>
            <a:r>
              <a:rPr lang="en-SG" b="0" i="0" u="none" strike="noStrike" dirty="0">
                <a:solidFill>
                  <a:srgbClr val="374151"/>
                </a:solidFill>
                <a:effectLst/>
                <a:latin typeface="Söhne"/>
              </a:rPr>
              <a:t> regarding sustainability features in household appliances.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rgbClr val="374151"/>
                </a:solidFill>
                <a:effectLst/>
                <a:latin typeface="Söhne"/>
              </a:rPr>
              <a:t>Evaluate the usability and effectiveness of our website's navigation system to improve user satisfaction and task completion.</a:t>
            </a:r>
          </a:p>
          <a:p>
            <a:pPr marL="171450" marR="0" lvl="0" indent="-171450" algn="l" defTabSz="1300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Research objectives are different from project objectives. For exploratory research, we don’t want to be too narrow because that will limit discovery of interesting things that are beyond the industry</a:t>
            </a:r>
          </a:p>
          <a:p>
            <a:r>
              <a:rPr lang="en-US" dirty="0"/>
              <a:t>They should build on existing research (online, stats,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Good place to start is write down assumptions</a:t>
            </a:r>
          </a:p>
          <a:p>
            <a:r>
              <a:rPr lang="en-US" dirty="0"/>
              <a:t>Examine assumptions</a:t>
            </a:r>
          </a:p>
          <a:p>
            <a:r>
              <a:rPr lang="en-US" dirty="0"/>
              <a:t>Gaps in knowledge</a:t>
            </a:r>
          </a:p>
        </p:txBody>
      </p:sp>
    </p:spTree>
    <p:extLst>
      <p:ext uri="{BB962C8B-B14F-4D97-AF65-F5344CB8AC3E}">
        <p14:creationId xmlns:p14="http://schemas.microsoft.com/office/powerpoint/2010/main" val="725738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23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 product or service exists in isolation, everything and everyone is part of an ecosystem. </a:t>
            </a:r>
          </a:p>
          <a:p>
            <a:r>
              <a:rPr lang="en-AU" dirty="0"/>
              <a:t>Talk to different people from different parts of a product or service ecosystem to understand the bigger picture.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How many people? Qualitative research is not about statistical significance, but covering enough people to understand </a:t>
            </a:r>
            <a:r>
              <a:rPr lang="en-US" sz="900" dirty="0"/>
              <a:t>the variables in the experience and meaningful differences of behavior.</a:t>
            </a:r>
            <a:endParaRPr lang="en-AU" dirty="0"/>
          </a:p>
          <a:p>
            <a:r>
              <a:rPr lang="en-AU" dirty="0"/>
              <a:t>(Be sure to talk to enough people to cover different behaviours and roles in the ecosystem)</a:t>
            </a:r>
          </a:p>
        </p:txBody>
      </p:sp>
    </p:spTree>
    <p:extLst>
      <p:ext uri="{BB962C8B-B14F-4D97-AF65-F5344CB8AC3E}">
        <p14:creationId xmlns:p14="http://schemas.microsoft.com/office/powerpoint/2010/main" val="2237527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0383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 product or service exists in isolation, everything and everyone is part of an ecosystem. </a:t>
            </a:r>
          </a:p>
          <a:p>
            <a:r>
              <a:rPr lang="en-AU" dirty="0"/>
              <a:t>Talk to different people from different parts of a product or service ecosystem to understand the bigger picture.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How many people? Qualitative research is not about statistical significance, but covering enough people to understand </a:t>
            </a:r>
            <a:r>
              <a:rPr lang="en-US" sz="900" dirty="0"/>
              <a:t>the variables in the experience and meaningful differences of behavior.</a:t>
            </a:r>
            <a:endParaRPr lang="en-AU" dirty="0"/>
          </a:p>
          <a:p>
            <a:r>
              <a:rPr lang="en-AU" dirty="0"/>
              <a:t>(Be sure to talk to enough people to cover different behaviours and roles in the ecosystem)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773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4276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marR="0" lvl="0" indent="-171450" algn="l" defTabSz="1300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900" spc="-20" dirty="0">
                <a:solidFill>
                  <a:srgbClr val="FFFFFF"/>
                </a:solidFill>
              </a:rPr>
              <a:t>Clarity: The objective should be concise and easy to understand, avoiding ambiguity or broad statements.</a:t>
            </a:r>
          </a:p>
          <a:p>
            <a:pPr marL="171450" marR="0" lvl="0" indent="-171450" algn="l" defTabSz="1300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900" spc="-20" dirty="0">
                <a:solidFill>
                  <a:srgbClr val="FFFFFF"/>
                </a:solidFill>
              </a:rPr>
              <a:t>Specificity: It should be specific enough to provide a clear direction for the research and guide data collection efforts.</a:t>
            </a:r>
          </a:p>
          <a:p>
            <a:pPr marL="171450" marR="0" lvl="0" indent="-171450" algn="l" defTabSz="1300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900" spc="-20" dirty="0">
                <a:solidFill>
                  <a:srgbClr val="FFFFFF"/>
                </a:solidFill>
              </a:rPr>
              <a:t>Measurability: The objective should be measurable, enabling the evaluation of research outcomes against the defined objective.</a:t>
            </a:r>
          </a:p>
          <a:p>
            <a:pPr marL="171450" marR="0" lvl="0" indent="-171450" algn="l" defTabSz="1300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900" spc="-20" dirty="0">
                <a:solidFill>
                  <a:srgbClr val="FFFFFF"/>
                </a:solidFill>
              </a:rPr>
              <a:t>Relevance: It should align with the overall goals of the project or organization, addressing a significant research question or need.</a:t>
            </a:r>
          </a:p>
        </p:txBody>
      </p:sp>
    </p:spTree>
    <p:extLst>
      <p:ext uri="{BB962C8B-B14F-4D97-AF65-F5344CB8AC3E}">
        <p14:creationId xmlns:p14="http://schemas.microsoft.com/office/powerpoint/2010/main" val="2894073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examples of how digital-focused research activities can do things like asking people about their digital behaviors, or to talk through their favorite apps, etc.</a:t>
            </a:r>
            <a:endParaRPr lang="en-AU" b="1" dirty="0">
              <a:solidFill>
                <a:schemeClr val="bg1"/>
              </a:solidFill>
            </a:endParaRP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In-context interviews</a:t>
            </a:r>
          </a:p>
          <a:p>
            <a:r>
              <a:rPr lang="en-AU" dirty="0">
                <a:solidFill>
                  <a:schemeClr val="bg1"/>
                </a:solidFill>
              </a:rPr>
              <a:t>Deep and rich conversations (can ask them to bring their device if you need them to show you how they use certain things)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Expert interviews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Wider perspective, system, interactions (if you can, visit them in their workspace so that you can observe what tools they use and get them to show you)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Observation/shadowing</a:t>
            </a:r>
          </a:p>
          <a:p>
            <a:r>
              <a:rPr lang="en-AU" dirty="0">
                <a:solidFill>
                  <a:schemeClr val="bg1"/>
                </a:solidFill>
              </a:rPr>
              <a:t>Understand behaviours, context, unexpressed needs</a:t>
            </a:r>
            <a:endParaRPr lang="en-AU" b="1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Experience behaviours first hand</a:t>
            </a:r>
          </a:p>
          <a:p>
            <a:r>
              <a:rPr lang="en-AU" dirty="0">
                <a:solidFill>
                  <a:schemeClr val="bg1"/>
                </a:solidFill>
              </a:rPr>
              <a:t>Find out what they do, not what they say they do</a:t>
            </a:r>
          </a:p>
          <a:p>
            <a:r>
              <a:rPr lang="en-AU" dirty="0">
                <a:solidFill>
                  <a:schemeClr val="bg1"/>
                </a:solidFill>
              </a:rPr>
              <a:t>(Shadow them in spaces where they would use the digital service to understand context/environment)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>
                <a:solidFill>
                  <a:schemeClr val="bg1"/>
                </a:solidFill>
              </a:rPr>
              <a:t>Self-documentation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Go through the service ourselves to understand the experience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solidFill>
                  <a:schemeClr val="bg1"/>
                </a:solidFill>
              </a:rPr>
              <a:t>Or ask participants to do diary studies (take screenshots and include them, take videos or screen recordings)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86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932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92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773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3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89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08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55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AU" sz="9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496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67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1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8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AU" sz="9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229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are not your user/customer. There is a lot of blindness when you are an expert</a:t>
            </a:r>
          </a:p>
          <a:p>
            <a:endParaRPr lang="en-US" i="1"/>
          </a:p>
          <a:p>
            <a:r>
              <a:rPr lang="en-US" i="1">
                <a:solidFill>
                  <a:schemeClr val="accent2"/>
                </a:solidFill>
              </a:rPr>
              <a:t>Prioritize some points, don’t show all</a:t>
            </a:r>
          </a:p>
        </p:txBody>
      </p:sp>
    </p:spTree>
    <p:extLst>
      <p:ext uri="{BB962C8B-B14F-4D97-AF65-F5344CB8AC3E}">
        <p14:creationId xmlns:p14="http://schemas.microsoft.com/office/powerpoint/2010/main" val="333054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are not your user/customer. There is a lot of blindness when you are an expert</a:t>
            </a:r>
          </a:p>
          <a:p>
            <a:endParaRPr lang="en-US" i="1"/>
          </a:p>
          <a:p>
            <a:r>
              <a:rPr lang="en-US" i="1">
                <a:solidFill>
                  <a:schemeClr val="accent2"/>
                </a:solidFill>
              </a:rPr>
              <a:t>Prioritize some points, don’t show all</a:t>
            </a:r>
          </a:p>
        </p:txBody>
      </p:sp>
    </p:spTree>
    <p:extLst>
      <p:ext uri="{BB962C8B-B14F-4D97-AF65-F5344CB8AC3E}">
        <p14:creationId xmlns:p14="http://schemas.microsoft.com/office/powerpoint/2010/main" val="383800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Medium 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431520" y="634975"/>
            <a:ext cx="10972800" cy="1143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900"/>
              </a:lnSpc>
              <a:spcBef>
                <a:spcPts val="1951"/>
              </a:spcBef>
              <a:defRPr sz="3600" b="0" i="0" spc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5171" y="1830408"/>
            <a:ext cx="9407888" cy="1834561"/>
          </a:xfrm>
          <a:prstGeom prst="rect">
            <a:avLst/>
          </a:prstGeom>
        </p:spPr>
        <p:txBody>
          <a:bodyPr/>
          <a:lstStyle>
            <a:lvl1pPr>
              <a:lnSpc>
                <a:spcPts val="13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Graphik"/>
              </a:defRPr>
            </a:lvl1pPr>
            <a:lvl2pPr>
              <a:lnSpc>
                <a:spcPts val="13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Graphik"/>
              </a:defRPr>
            </a:lvl2pPr>
            <a:lvl3pPr marL="164519" indent="-164519">
              <a:lnSpc>
                <a:spcPts val="13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Graphik"/>
              </a:defRPr>
            </a:lvl3pPr>
            <a:lvl4pPr marL="249808" indent="-152974">
              <a:lnSpc>
                <a:spcPts val="13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Graphik"/>
              </a:defRPr>
            </a:lvl4pPr>
            <a:lvl5pPr marL="343541" indent="-160189">
              <a:lnSpc>
                <a:spcPts val="13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Graphi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2EDDB75-E8A5-8504-EE98-1AC31D0809B7}"/>
              </a:ext>
            </a:extLst>
          </p:cNvPr>
          <p:cNvSpPr/>
          <p:nvPr userDrawn="1"/>
        </p:nvSpPr>
        <p:spPr>
          <a:xfrm>
            <a:off x="412749" y="6438187"/>
            <a:ext cx="113987" cy="119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86" y="0"/>
                </a:moveTo>
                <a:lnTo>
                  <a:pt x="14207" y="0"/>
                </a:lnTo>
                <a:lnTo>
                  <a:pt x="21600" y="21600"/>
                </a:lnTo>
                <a:lnTo>
                  <a:pt x="16218" y="21600"/>
                </a:lnTo>
                <a:lnTo>
                  <a:pt x="14655" y="16797"/>
                </a:lnTo>
                <a:lnTo>
                  <a:pt x="6404" y="16797"/>
                </a:lnTo>
                <a:lnTo>
                  <a:pt x="4841" y="21600"/>
                </a:lnTo>
                <a:lnTo>
                  <a:pt x="0" y="21600"/>
                </a:lnTo>
                <a:lnTo>
                  <a:pt x="7486" y="0"/>
                </a:lnTo>
                <a:close/>
                <a:moveTo>
                  <a:pt x="7519" y="13321"/>
                </a:moveTo>
                <a:lnTo>
                  <a:pt x="13540" y="13321"/>
                </a:lnTo>
                <a:lnTo>
                  <a:pt x="10546" y="3984"/>
                </a:lnTo>
                <a:lnTo>
                  <a:pt x="7519" y="1332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3123AB52-0684-644E-4413-4DBB8E8D5CB4}"/>
              </a:ext>
            </a:extLst>
          </p:cNvPr>
          <p:cNvSpPr/>
          <p:nvPr userDrawn="1"/>
        </p:nvSpPr>
        <p:spPr>
          <a:xfrm>
            <a:off x="533454" y="6468291"/>
            <a:ext cx="87199" cy="91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07" y="21600"/>
                </a:moveTo>
                <a:cubicBezTo>
                  <a:pt x="9621" y="21600"/>
                  <a:pt x="8143" y="21369"/>
                  <a:pt x="6771" y="20908"/>
                </a:cubicBezTo>
                <a:cubicBezTo>
                  <a:pt x="5400" y="20447"/>
                  <a:pt x="4207" y="19768"/>
                  <a:pt x="3207" y="18873"/>
                </a:cubicBezTo>
                <a:cubicBezTo>
                  <a:pt x="2207" y="17977"/>
                  <a:pt x="1421" y="16878"/>
                  <a:pt x="857" y="15569"/>
                </a:cubicBezTo>
                <a:cubicBezTo>
                  <a:pt x="286" y="14267"/>
                  <a:pt x="0" y="12767"/>
                  <a:pt x="0" y="11078"/>
                </a:cubicBezTo>
                <a:lnTo>
                  <a:pt x="0" y="10759"/>
                </a:lnTo>
                <a:cubicBezTo>
                  <a:pt x="0" y="9097"/>
                  <a:pt x="293" y="7605"/>
                  <a:pt x="871" y="6268"/>
                </a:cubicBezTo>
                <a:cubicBezTo>
                  <a:pt x="1457" y="4939"/>
                  <a:pt x="2257" y="3799"/>
                  <a:pt x="3286" y="2849"/>
                </a:cubicBezTo>
                <a:cubicBezTo>
                  <a:pt x="4314" y="1927"/>
                  <a:pt x="5507" y="1221"/>
                  <a:pt x="6864" y="733"/>
                </a:cubicBezTo>
                <a:cubicBezTo>
                  <a:pt x="8221" y="244"/>
                  <a:pt x="9679" y="0"/>
                  <a:pt x="11236" y="0"/>
                </a:cubicBezTo>
                <a:cubicBezTo>
                  <a:pt x="12486" y="0"/>
                  <a:pt x="13700" y="136"/>
                  <a:pt x="14879" y="414"/>
                </a:cubicBezTo>
                <a:cubicBezTo>
                  <a:pt x="16057" y="692"/>
                  <a:pt x="17121" y="1146"/>
                  <a:pt x="18064" y="1777"/>
                </a:cubicBezTo>
                <a:cubicBezTo>
                  <a:pt x="18979" y="2408"/>
                  <a:pt x="19743" y="3243"/>
                  <a:pt x="20357" y="4267"/>
                </a:cubicBezTo>
                <a:cubicBezTo>
                  <a:pt x="20964" y="5298"/>
                  <a:pt x="21343" y="6546"/>
                  <a:pt x="21479" y="8025"/>
                </a:cubicBezTo>
                <a:lnTo>
                  <a:pt x="15771" y="8025"/>
                </a:lnTo>
                <a:cubicBezTo>
                  <a:pt x="15579" y="6838"/>
                  <a:pt x="15114" y="5956"/>
                  <a:pt x="14379" y="5373"/>
                </a:cubicBezTo>
                <a:cubicBezTo>
                  <a:pt x="13643" y="4796"/>
                  <a:pt x="12636" y="4504"/>
                  <a:pt x="11357" y="4504"/>
                </a:cubicBezTo>
                <a:cubicBezTo>
                  <a:pt x="9771" y="4504"/>
                  <a:pt x="8514" y="5040"/>
                  <a:pt x="7564" y="6099"/>
                </a:cubicBezTo>
                <a:cubicBezTo>
                  <a:pt x="6621" y="7164"/>
                  <a:pt x="6150" y="8683"/>
                  <a:pt x="6150" y="10651"/>
                </a:cubicBezTo>
                <a:lnTo>
                  <a:pt x="6150" y="10970"/>
                </a:lnTo>
                <a:cubicBezTo>
                  <a:pt x="6150" y="13045"/>
                  <a:pt x="6614" y="14613"/>
                  <a:pt x="7543" y="15664"/>
                </a:cubicBezTo>
                <a:cubicBezTo>
                  <a:pt x="8471" y="16716"/>
                  <a:pt x="9786" y="17245"/>
                  <a:pt x="11479" y="17245"/>
                </a:cubicBezTo>
                <a:cubicBezTo>
                  <a:pt x="12700" y="17245"/>
                  <a:pt x="13750" y="16919"/>
                  <a:pt x="14621" y="16268"/>
                </a:cubicBezTo>
                <a:cubicBezTo>
                  <a:pt x="15493" y="15617"/>
                  <a:pt x="16000" y="14626"/>
                  <a:pt x="16143" y="13290"/>
                </a:cubicBezTo>
                <a:lnTo>
                  <a:pt x="21600" y="13290"/>
                </a:lnTo>
                <a:cubicBezTo>
                  <a:pt x="21514" y="14531"/>
                  <a:pt x="21229" y="15657"/>
                  <a:pt x="20729" y="16675"/>
                </a:cubicBezTo>
                <a:cubicBezTo>
                  <a:pt x="20229" y="17692"/>
                  <a:pt x="19536" y="18554"/>
                  <a:pt x="18643" y="19266"/>
                </a:cubicBezTo>
                <a:cubicBezTo>
                  <a:pt x="17757" y="20006"/>
                  <a:pt x="16686" y="20576"/>
                  <a:pt x="15436" y="20989"/>
                </a:cubicBezTo>
                <a:cubicBezTo>
                  <a:pt x="14200" y="21396"/>
                  <a:pt x="12786" y="21600"/>
                  <a:pt x="11207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F82AE662-790A-A077-516F-D1C64A8C2855}"/>
              </a:ext>
            </a:extLst>
          </p:cNvPr>
          <p:cNvSpPr/>
          <p:nvPr userDrawn="1"/>
        </p:nvSpPr>
        <p:spPr>
          <a:xfrm>
            <a:off x="630946" y="6468291"/>
            <a:ext cx="87199" cy="91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07" y="21600"/>
                </a:moveTo>
                <a:cubicBezTo>
                  <a:pt x="9621" y="21600"/>
                  <a:pt x="8143" y="21369"/>
                  <a:pt x="6771" y="20908"/>
                </a:cubicBezTo>
                <a:cubicBezTo>
                  <a:pt x="5400" y="20447"/>
                  <a:pt x="4207" y="19768"/>
                  <a:pt x="3207" y="18873"/>
                </a:cubicBezTo>
                <a:cubicBezTo>
                  <a:pt x="2207" y="17977"/>
                  <a:pt x="1421" y="16878"/>
                  <a:pt x="857" y="15569"/>
                </a:cubicBezTo>
                <a:cubicBezTo>
                  <a:pt x="286" y="14267"/>
                  <a:pt x="0" y="12767"/>
                  <a:pt x="0" y="11078"/>
                </a:cubicBezTo>
                <a:lnTo>
                  <a:pt x="0" y="10759"/>
                </a:lnTo>
                <a:cubicBezTo>
                  <a:pt x="0" y="9097"/>
                  <a:pt x="293" y="7605"/>
                  <a:pt x="871" y="6268"/>
                </a:cubicBezTo>
                <a:cubicBezTo>
                  <a:pt x="1457" y="4939"/>
                  <a:pt x="2257" y="3799"/>
                  <a:pt x="3286" y="2849"/>
                </a:cubicBezTo>
                <a:cubicBezTo>
                  <a:pt x="4314" y="1927"/>
                  <a:pt x="5507" y="1221"/>
                  <a:pt x="6864" y="733"/>
                </a:cubicBezTo>
                <a:cubicBezTo>
                  <a:pt x="8221" y="244"/>
                  <a:pt x="9679" y="0"/>
                  <a:pt x="11236" y="0"/>
                </a:cubicBezTo>
                <a:cubicBezTo>
                  <a:pt x="12486" y="0"/>
                  <a:pt x="13700" y="136"/>
                  <a:pt x="14879" y="414"/>
                </a:cubicBezTo>
                <a:cubicBezTo>
                  <a:pt x="16057" y="692"/>
                  <a:pt x="17121" y="1146"/>
                  <a:pt x="18064" y="1777"/>
                </a:cubicBezTo>
                <a:cubicBezTo>
                  <a:pt x="18979" y="2408"/>
                  <a:pt x="19743" y="3243"/>
                  <a:pt x="20357" y="4267"/>
                </a:cubicBezTo>
                <a:cubicBezTo>
                  <a:pt x="20964" y="5298"/>
                  <a:pt x="21343" y="6546"/>
                  <a:pt x="21479" y="8025"/>
                </a:cubicBezTo>
                <a:lnTo>
                  <a:pt x="15771" y="8025"/>
                </a:lnTo>
                <a:cubicBezTo>
                  <a:pt x="15579" y="6838"/>
                  <a:pt x="15114" y="5956"/>
                  <a:pt x="14379" y="5373"/>
                </a:cubicBezTo>
                <a:cubicBezTo>
                  <a:pt x="13643" y="4796"/>
                  <a:pt x="12636" y="4504"/>
                  <a:pt x="11357" y="4504"/>
                </a:cubicBezTo>
                <a:cubicBezTo>
                  <a:pt x="9771" y="4504"/>
                  <a:pt x="8514" y="5040"/>
                  <a:pt x="7564" y="6099"/>
                </a:cubicBezTo>
                <a:cubicBezTo>
                  <a:pt x="6621" y="7164"/>
                  <a:pt x="6150" y="8683"/>
                  <a:pt x="6150" y="10651"/>
                </a:cubicBezTo>
                <a:lnTo>
                  <a:pt x="6150" y="10970"/>
                </a:lnTo>
                <a:cubicBezTo>
                  <a:pt x="6150" y="13045"/>
                  <a:pt x="6614" y="14613"/>
                  <a:pt x="7543" y="15664"/>
                </a:cubicBezTo>
                <a:cubicBezTo>
                  <a:pt x="8471" y="16716"/>
                  <a:pt x="9786" y="17245"/>
                  <a:pt x="11479" y="17245"/>
                </a:cubicBezTo>
                <a:cubicBezTo>
                  <a:pt x="12700" y="17245"/>
                  <a:pt x="13750" y="16919"/>
                  <a:pt x="14621" y="16268"/>
                </a:cubicBezTo>
                <a:cubicBezTo>
                  <a:pt x="15493" y="15617"/>
                  <a:pt x="16000" y="14626"/>
                  <a:pt x="16143" y="13290"/>
                </a:cubicBezTo>
                <a:lnTo>
                  <a:pt x="21600" y="13290"/>
                </a:lnTo>
                <a:cubicBezTo>
                  <a:pt x="21514" y="14531"/>
                  <a:pt x="21229" y="15657"/>
                  <a:pt x="20729" y="16675"/>
                </a:cubicBezTo>
                <a:cubicBezTo>
                  <a:pt x="20229" y="17692"/>
                  <a:pt x="19536" y="18554"/>
                  <a:pt x="18643" y="19266"/>
                </a:cubicBezTo>
                <a:cubicBezTo>
                  <a:pt x="17757" y="20006"/>
                  <a:pt x="16686" y="20576"/>
                  <a:pt x="15436" y="20989"/>
                </a:cubicBezTo>
                <a:cubicBezTo>
                  <a:pt x="14207" y="21396"/>
                  <a:pt x="12793" y="21600"/>
                  <a:pt x="11207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E8AE268C-DD0E-9144-50FC-EA426FEC06FF}"/>
              </a:ext>
            </a:extLst>
          </p:cNvPr>
          <p:cNvSpPr/>
          <p:nvPr userDrawn="1"/>
        </p:nvSpPr>
        <p:spPr>
          <a:xfrm>
            <a:off x="728467" y="6468291"/>
            <a:ext cx="88120" cy="91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52" y="21600"/>
                </a:moveTo>
                <a:cubicBezTo>
                  <a:pt x="9634" y="21600"/>
                  <a:pt x="8135" y="21363"/>
                  <a:pt x="6757" y="20888"/>
                </a:cubicBezTo>
                <a:cubicBezTo>
                  <a:pt x="5386" y="20413"/>
                  <a:pt x="4198" y="19714"/>
                  <a:pt x="3216" y="18791"/>
                </a:cubicBezTo>
                <a:cubicBezTo>
                  <a:pt x="2198" y="17896"/>
                  <a:pt x="1407" y="16804"/>
                  <a:pt x="848" y="15508"/>
                </a:cubicBezTo>
                <a:cubicBezTo>
                  <a:pt x="283" y="14219"/>
                  <a:pt x="0" y="12740"/>
                  <a:pt x="0" y="11078"/>
                </a:cubicBezTo>
                <a:lnTo>
                  <a:pt x="0" y="10759"/>
                </a:lnTo>
                <a:cubicBezTo>
                  <a:pt x="0" y="9124"/>
                  <a:pt x="283" y="7645"/>
                  <a:pt x="848" y="6329"/>
                </a:cubicBezTo>
                <a:cubicBezTo>
                  <a:pt x="1414" y="5013"/>
                  <a:pt x="2198" y="3880"/>
                  <a:pt x="3216" y="2931"/>
                </a:cubicBezTo>
                <a:cubicBezTo>
                  <a:pt x="4205" y="2008"/>
                  <a:pt x="5372" y="1289"/>
                  <a:pt x="6722" y="773"/>
                </a:cubicBezTo>
                <a:cubicBezTo>
                  <a:pt x="8065" y="258"/>
                  <a:pt x="9521" y="0"/>
                  <a:pt x="11090" y="0"/>
                </a:cubicBezTo>
                <a:cubicBezTo>
                  <a:pt x="12489" y="0"/>
                  <a:pt x="13825" y="204"/>
                  <a:pt x="15090" y="611"/>
                </a:cubicBezTo>
                <a:cubicBezTo>
                  <a:pt x="16356" y="1018"/>
                  <a:pt x="17465" y="1648"/>
                  <a:pt x="18426" y="2490"/>
                </a:cubicBezTo>
                <a:cubicBezTo>
                  <a:pt x="19388" y="3331"/>
                  <a:pt x="20158" y="4423"/>
                  <a:pt x="20738" y="5753"/>
                </a:cubicBezTo>
                <a:cubicBezTo>
                  <a:pt x="21317" y="7082"/>
                  <a:pt x="21600" y="8677"/>
                  <a:pt x="21600" y="10522"/>
                </a:cubicBezTo>
                <a:lnTo>
                  <a:pt x="21600" y="12102"/>
                </a:lnTo>
                <a:lnTo>
                  <a:pt x="6064" y="12102"/>
                </a:lnTo>
                <a:cubicBezTo>
                  <a:pt x="6149" y="13846"/>
                  <a:pt x="6651" y="15182"/>
                  <a:pt x="7570" y="16119"/>
                </a:cubicBezTo>
                <a:cubicBezTo>
                  <a:pt x="8489" y="17055"/>
                  <a:pt x="9775" y="17523"/>
                  <a:pt x="11422" y="17523"/>
                </a:cubicBezTo>
                <a:cubicBezTo>
                  <a:pt x="12821" y="17523"/>
                  <a:pt x="13875" y="17258"/>
                  <a:pt x="14574" y="16729"/>
                </a:cubicBezTo>
                <a:cubicBezTo>
                  <a:pt x="15274" y="16200"/>
                  <a:pt x="15719" y="15501"/>
                  <a:pt x="15910" y="14633"/>
                </a:cubicBezTo>
                <a:lnTo>
                  <a:pt x="21558" y="14633"/>
                </a:lnTo>
                <a:cubicBezTo>
                  <a:pt x="21197" y="16872"/>
                  <a:pt x="20137" y="18595"/>
                  <a:pt x="18363" y="19795"/>
                </a:cubicBezTo>
                <a:cubicBezTo>
                  <a:pt x="16596" y="21003"/>
                  <a:pt x="14221" y="21600"/>
                  <a:pt x="11252" y="21600"/>
                </a:cubicBezTo>
                <a:close/>
                <a:moveTo>
                  <a:pt x="15790" y="8588"/>
                </a:moveTo>
                <a:cubicBezTo>
                  <a:pt x="15677" y="7008"/>
                  <a:pt x="15225" y="5841"/>
                  <a:pt x="14433" y="5088"/>
                </a:cubicBezTo>
                <a:cubicBezTo>
                  <a:pt x="13634" y="4335"/>
                  <a:pt x="12525" y="3962"/>
                  <a:pt x="11097" y="3962"/>
                </a:cubicBezTo>
                <a:cubicBezTo>
                  <a:pt x="9754" y="3962"/>
                  <a:pt x="8644" y="4362"/>
                  <a:pt x="7782" y="5169"/>
                </a:cubicBezTo>
                <a:cubicBezTo>
                  <a:pt x="6920" y="5977"/>
                  <a:pt x="6375" y="7116"/>
                  <a:pt x="6156" y="8588"/>
                </a:cubicBezTo>
                <a:lnTo>
                  <a:pt x="15790" y="85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E7FE633B-9482-9EAF-DF0A-FF51DD573FC6}"/>
              </a:ext>
            </a:extLst>
          </p:cNvPr>
          <p:cNvSpPr/>
          <p:nvPr userDrawn="1"/>
        </p:nvSpPr>
        <p:spPr>
          <a:xfrm>
            <a:off x="832909" y="6468291"/>
            <a:ext cx="82556" cy="89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5"/>
                </a:moveTo>
                <a:lnTo>
                  <a:pt x="6375" y="485"/>
                </a:lnTo>
                <a:lnTo>
                  <a:pt x="6375" y="3835"/>
                </a:lnTo>
                <a:cubicBezTo>
                  <a:pt x="6964" y="2783"/>
                  <a:pt x="7869" y="1883"/>
                  <a:pt x="9099" y="1128"/>
                </a:cubicBezTo>
                <a:cubicBezTo>
                  <a:pt x="10328" y="374"/>
                  <a:pt x="11913" y="0"/>
                  <a:pt x="13852" y="0"/>
                </a:cubicBezTo>
                <a:cubicBezTo>
                  <a:pt x="14999" y="0"/>
                  <a:pt x="16040" y="159"/>
                  <a:pt x="16975" y="485"/>
                </a:cubicBezTo>
                <a:cubicBezTo>
                  <a:pt x="17911" y="810"/>
                  <a:pt x="18733" y="1295"/>
                  <a:pt x="19442" y="1938"/>
                </a:cubicBezTo>
                <a:cubicBezTo>
                  <a:pt x="20114" y="2610"/>
                  <a:pt x="20642" y="3468"/>
                  <a:pt x="21027" y="4500"/>
                </a:cubicBezTo>
                <a:cubicBezTo>
                  <a:pt x="21404" y="5538"/>
                  <a:pt x="21600" y="6757"/>
                  <a:pt x="21600" y="8155"/>
                </a:cubicBezTo>
                <a:lnTo>
                  <a:pt x="21600" y="21600"/>
                </a:lnTo>
                <a:lnTo>
                  <a:pt x="15225" y="21600"/>
                </a:lnTo>
                <a:lnTo>
                  <a:pt x="15225" y="9007"/>
                </a:lnTo>
                <a:cubicBezTo>
                  <a:pt x="15225" y="7553"/>
                  <a:pt x="14900" y="6487"/>
                  <a:pt x="14259" y="5795"/>
                </a:cubicBezTo>
                <a:cubicBezTo>
                  <a:pt x="13610" y="5109"/>
                  <a:pt x="12584" y="4763"/>
                  <a:pt x="11181" y="4763"/>
                </a:cubicBezTo>
                <a:cubicBezTo>
                  <a:pt x="9800" y="4763"/>
                  <a:pt x="8661" y="5144"/>
                  <a:pt x="7748" y="5912"/>
                </a:cubicBezTo>
                <a:cubicBezTo>
                  <a:pt x="6835" y="6681"/>
                  <a:pt x="6383" y="7844"/>
                  <a:pt x="6383" y="9402"/>
                </a:cubicBezTo>
                <a:lnTo>
                  <a:pt x="6383" y="21593"/>
                </a:lnTo>
                <a:lnTo>
                  <a:pt x="8" y="21593"/>
                </a:lnTo>
                <a:lnTo>
                  <a:pt x="8" y="48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63296D5D-65A8-0139-D62A-CA6A3769DD83}"/>
              </a:ext>
            </a:extLst>
          </p:cNvPr>
          <p:cNvSpPr/>
          <p:nvPr userDrawn="1"/>
        </p:nvSpPr>
        <p:spPr>
          <a:xfrm>
            <a:off x="929044" y="6451387"/>
            <a:ext cx="54528" cy="108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29" y="21600"/>
                </a:moveTo>
                <a:cubicBezTo>
                  <a:pt x="12039" y="21600"/>
                  <a:pt x="9241" y="21136"/>
                  <a:pt x="7333" y="20212"/>
                </a:cubicBezTo>
                <a:cubicBezTo>
                  <a:pt x="5426" y="19289"/>
                  <a:pt x="4466" y="17913"/>
                  <a:pt x="4466" y="16084"/>
                </a:cubicBezTo>
                <a:lnTo>
                  <a:pt x="4466" y="7225"/>
                </a:lnTo>
                <a:lnTo>
                  <a:pt x="0" y="7225"/>
                </a:lnTo>
                <a:lnTo>
                  <a:pt x="0" y="3779"/>
                </a:lnTo>
                <a:lnTo>
                  <a:pt x="4466" y="3779"/>
                </a:lnTo>
                <a:lnTo>
                  <a:pt x="4466" y="0"/>
                </a:lnTo>
                <a:lnTo>
                  <a:pt x="14061" y="0"/>
                </a:lnTo>
                <a:lnTo>
                  <a:pt x="14061" y="3779"/>
                </a:lnTo>
                <a:lnTo>
                  <a:pt x="21383" y="3779"/>
                </a:lnTo>
                <a:lnTo>
                  <a:pt x="21383" y="7225"/>
                </a:lnTo>
                <a:lnTo>
                  <a:pt x="14061" y="7225"/>
                </a:lnTo>
                <a:lnTo>
                  <a:pt x="14061" y="15648"/>
                </a:lnTo>
                <a:cubicBezTo>
                  <a:pt x="14061" y="16342"/>
                  <a:pt x="14381" y="16858"/>
                  <a:pt x="15032" y="17202"/>
                </a:cubicBezTo>
                <a:cubicBezTo>
                  <a:pt x="15672" y="17546"/>
                  <a:pt x="16643" y="17718"/>
                  <a:pt x="17933" y="17718"/>
                </a:cubicBezTo>
                <a:cubicBezTo>
                  <a:pt x="18642" y="17718"/>
                  <a:pt x="19304" y="17689"/>
                  <a:pt x="19898" y="17632"/>
                </a:cubicBezTo>
                <a:cubicBezTo>
                  <a:pt x="20492" y="17575"/>
                  <a:pt x="21063" y="17494"/>
                  <a:pt x="21600" y="17380"/>
                </a:cubicBezTo>
                <a:lnTo>
                  <a:pt x="21600" y="21124"/>
                </a:lnTo>
                <a:cubicBezTo>
                  <a:pt x="20937" y="21233"/>
                  <a:pt x="20115" y="21342"/>
                  <a:pt x="19133" y="21439"/>
                </a:cubicBezTo>
                <a:cubicBezTo>
                  <a:pt x="18150" y="21548"/>
                  <a:pt x="17008" y="21600"/>
                  <a:pt x="15729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BBE1F233-08E7-6491-E5FB-ACBB9E5721F6}"/>
              </a:ext>
            </a:extLst>
          </p:cNvPr>
          <p:cNvSpPr/>
          <p:nvPr userDrawn="1"/>
        </p:nvSpPr>
        <p:spPr>
          <a:xfrm>
            <a:off x="999662" y="6470299"/>
            <a:ext cx="82065" cy="89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78" y="21600"/>
                </a:moveTo>
                <a:cubicBezTo>
                  <a:pt x="6755" y="21600"/>
                  <a:pt x="5715" y="21447"/>
                  <a:pt x="4759" y="21135"/>
                </a:cubicBezTo>
                <a:cubicBezTo>
                  <a:pt x="3802" y="20823"/>
                  <a:pt x="2968" y="20345"/>
                  <a:pt x="2262" y="19699"/>
                </a:cubicBezTo>
                <a:cubicBezTo>
                  <a:pt x="1556" y="19054"/>
                  <a:pt x="1002" y="18222"/>
                  <a:pt x="600" y="17209"/>
                </a:cubicBezTo>
                <a:cubicBezTo>
                  <a:pt x="205" y="16196"/>
                  <a:pt x="0" y="15003"/>
                  <a:pt x="0" y="13630"/>
                </a:cubicBezTo>
                <a:lnTo>
                  <a:pt x="0" y="0"/>
                </a:lnTo>
                <a:lnTo>
                  <a:pt x="6375" y="0"/>
                </a:lnTo>
                <a:lnTo>
                  <a:pt x="6375" y="12818"/>
                </a:lnTo>
                <a:cubicBezTo>
                  <a:pt x="6375" y="14220"/>
                  <a:pt x="6717" y="15281"/>
                  <a:pt x="7392" y="15995"/>
                </a:cubicBezTo>
                <a:cubicBezTo>
                  <a:pt x="8068" y="16710"/>
                  <a:pt x="9077" y="17070"/>
                  <a:pt x="10398" y="17070"/>
                </a:cubicBezTo>
                <a:cubicBezTo>
                  <a:pt x="11756" y="17070"/>
                  <a:pt x="12895" y="16689"/>
                  <a:pt x="13828" y="15919"/>
                </a:cubicBezTo>
                <a:cubicBezTo>
                  <a:pt x="14754" y="15149"/>
                  <a:pt x="15225" y="13984"/>
                  <a:pt x="15225" y="12423"/>
                </a:cubicBezTo>
                <a:lnTo>
                  <a:pt x="15225" y="7"/>
                </a:lnTo>
                <a:lnTo>
                  <a:pt x="21600" y="7"/>
                </a:lnTo>
                <a:lnTo>
                  <a:pt x="21600" y="21156"/>
                </a:lnTo>
                <a:lnTo>
                  <a:pt x="15225" y="21156"/>
                </a:lnTo>
                <a:lnTo>
                  <a:pt x="15225" y="17840"/>
                </a:lnTo>
                <a:cubicBezTo>
                  <a:pt x="14633" y="18923"/>
                  <a:pt x="13745" y="19817"/>
                  <a:pt x="12546" y="20532"/>
                </a:cubicBezTo>
                <a:cubicBezTo>
                  <a:pt x="11354" y="21239"/>
                  <a:pt x="9798" y="21600"/>
                  <a:pt x="7878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4FF89878-9183-504E-FFD6-DC0E8291C342}"/>
              </a:ext>
            </a:extLst>
          </p:cNvPr>
          <p:cNvSpPr/>
          <p:nvPr userDrawn="1"/>
        </p:nvSpPr>
        <p:spPr>
          <a:xfrm>
            <a:off x="1103555" y="6468979"/>
            <a:ext cx="52797" cy="88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321"/>
                </a:moveTo>
                <a:lnTo>
                  <a:pt x="9980" y="321"/>
                </a:lnTo>
                <a:lnTo>
                  <a:pt x="9980" y="4388"/>
                </a:lnTo>
                <a:cubicBezTo>
                  <a:pt x="11124" y="2951"/>
                  <a:pt x="12611" y="1863"/>
                  <a:pt x="14451" y="1137"/>
                </a:cubicBezTo>
                <a:cubicBezTo>
                  <a:pt x="16280" y="405"/>
                  <a:pt x="18674" y="28"/>
                  <a:pt x="21600" y="0"/>
                </a:cubicBezTo>
                <a:lnTo>
                  <a:pt x="21600" y="5491"/>
                </a:lnTo>
                <a:cubicBezTo>
                  <a:pt x="17884" y="5463"/>
                  <a:pt x="15017" y="5860"/>
                  <a:pt x="13000" y="6670"/>
                </a:cubicBezTo>
                <a:cubicBezTo>
                  <a:pt x="10983" y="7486"/>
                  <a:pt x="9968" y="8909"/>
                  <a:pt x="9968" y="10940"/>
                </a:cubicBezTo>
                <a:lnTo>
                  <a:pt x="9968" y="21600"/>
                </a:lnTo>
                <a:lnTo>
                  <a:pt x="0" y="21600"/>
                </a:lnTo>
                <a:lnTo>
                  <a:pt x="0" y="32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4431FA88-2E88-265F-15D9-473D2B09AD25}"/>
              </a:ext>
            </a:extLst>
          </p:cNvPr>
          <p:cNvSpPr/>
          <p:nvPr userDrawn="1"/>
        </p:nvSpPr>
        <p:spPr>
          <a:xfrm>
            <a:off x="1165609" y="6468291"/>
            <a:ext cx="88092" cy="91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56" y="21600"/>
                </a:moveTo>
                <a:cubicBezTo>
                  <a:pt x="9637" y="21600"/>
                  <a:pt x="8138" y="21363"/>
                  <a:pt x="6759" y="20888"/>
                </a:cubicBezTo>
                <a:cubicBezTo>
                  <a:pt x="5388" y="20413"/>
                  <a:pt x="4207" y="19714"/>
                  <a:pt x="3217" y="18791"/>
                </a:cubicBezTo>
                <a:cubicBezTo>
                  <a:pt x="2199" y="17896"/>
                  <a:pt x="1407" y="16804"/>
                  <a:pt x="848" y="15508"/>
                </a:cubicBezTo>
                <a:cubicBezTo>
                  <a:pt x="283" y="14219"/>
                  <a:pt x="0" y="12740"/>
                  <a:pt x="0" y="11078"/>
                </a:cubicBezTo>
                <a:lnTo>
                  <a:pt x="0" y="10759"/>
                </a:lnTo>
                <a:cubicBezTo>
                  <a:pt x="0" y="9124"/>
                  <a:pt x="283" y="7645"/>
                  <a:pt x="848" y="6329"/>
                </a:cubicBezTo>
                <a:cubicBezTo>
                  <a:pt x="1414" y="5013"/>
                  <a:pt x="2199" y="3880"/>
                  <a:pt x="3217" y="2931"/>
                </a:cubicBezTo>
                <a:cubicBezTo>
                  <a:pt x="4207" y="2008"/>
                  <a:pt x="5374" y="1289"/>
                  <a:pt x="6724" y="773"/>
                </a:cubicBezTo>
                <a:cubicBezTo>
                  <a:pt x="8067" y="258"/>
                  <a:pt x="9524" y="0"/>
                  <a:pt x="11093" y="0"/>
                </a:cubicBezTo>
                <a:cubicBezTo>
                  <a:pt x="12493" y="0"/>
                  <a:pt x="13830" y="204"/>
                  <a:pt x="15095" y="611"/>
                </a:cubicBezTo>
                <a:cubicBezTo>
                  <a:pt x="16361" y="1018"/>
                  <a:pt x="17471" y="1648"/>
                  <a:pt x="18432" y="2490"/>
                </a:cubicBezTo>
                <a:cubicBezTo>
                  <a:pt x="19394" y="3331"/>
                  <a:pt x="20165" y="4423"/>
                  <a:pt x="20737" y="5753"/>
                </a:cubicBezTo>
                <a:cubicBezTo>
                  <a:pt x="21317" y="7082"/>
                  <a:pt x="21600" y="8677"/>
                  <a:pt x="21600" y="10522"/>
                </a:cubicBezTo>
                <a:lnTo>
                  <a:pt x="21600" y="12102"/>
                </a:lnTo>
                <a:lnTo>
                  <a:pt x="6059" y="12102"/>
                </a:lnTo>
                <a:cubicBezTo>
                  <a:pt x="6144" y="13846"/>
                  <a:pt x="6646" y="15182"/>
                  <a:pt x="7565" y="16119"/>
                </a:cubicBezTo>
                <a:cubicBezTo>
                  <a:pt x="8484" y="17055"/>
                  <a:pt x="9771" y="17523"/>
                  <a:pt x="11419" y="17523"/>
                </a:cubicBezTo>
                <a:cubicBezTo>
                  <a:pt x="12819" y="17523"/>
                  <a:pt x="13872" y="17258"/>
                  <a:pt x="14572" y="16729"/>
                </a:cubicBezTo>
                <a:cubicBezTo>
                  <a:pt x="15272" y="16200"/>
                  <a:pt x="15717" y="15501"/>
                  <a:pt x="15908" y="14633"/>
                </a:cubicBezTo>
                <a:lnTo>
                  <a:pt x="21558" y="14633"/>
                </a:lnTo>
                <a:cubicBezTo>
                  <a:pt x="21197" y="16872"/>
                  <a:pt x="20136" y="18595"/>
                  <a:pt x="18362" y="19795"/>
                </a:cubicBezTo>
                <a:cubicBezTo>
                  <a:pt x="16594" y="21003"/>
                  <a:pt x="14226" y="21600"/>
                  <a:pt x="11256" y="21600"/>
                </a:cubicBezTo>
                <a:close/>
                <a:moveTo>
                  <a:pt x="15795" y="8588"/>
                </a:moveTo>
                <a:cubicBezTo>
                  <a:pt x="15682" y="7008"/>
                  <a:pt x="15230" y="5841"/>
                  <a:pt x="14438" y="5088"/>
                </a:cubicBezTo>
                <a:cubicBezTo>
                  <a:pt x="13639" y="4335"/>
                  <a:pt x="12529" y="3962"/>
                  <a:pt x="11100" y="3962"/>
                </a:cubicBezTo>
                <a:cubicBezTo>
                  <a:pt x="9750" y="3962"/>
                  <a:pt x="8647" y="4362"/>
                  <a:pt x="7785" y="5169"/>
                </a:cubicBezTo>
                <a:cubicBezTo>
                  <a:pt x="6922" y="5977"/>
                  <a:pt x="6377" y="7116"/>
                  <a:pt x="6158" y="8588"/>
                </a:cubicBezTo>
                <a:lnTo>
                  <a:pt x="15795" y="85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9E301B69-66D2-04A4-E3B2-C2EC4EDB11CB}"/>
              </a:ext>
            </a:extLst>
          </p:cNvPr>
          <p:cNvSpPr/>
          <p:nvPr userDrawn="1"/>
        </p:nvSpPr>
        <p:spPr>
          <a:xfrm>
            <a:off x="1313035" y="6436718"/>
            <a:ext cx="391716" cy="152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64" y="0"/>
                </a:moveTo>
                <a:cubicBezTo>
                  <a:pt x="2049" y="0"/>
                  <a:pt x="1758" y="101"/>
                  <a:pt x="1499" y="336"/>
                </a:cubicBezTo>
                <a:cubicBezTo>
                  <a:pt x="1238" y="571"/>
                  <a:pt x="1010" y="908"/>
                  <a:pt x="821" y="1317"/>
                </a:cubicBezTo>
                <a:cubicBezTo>
                  <a:pt x="631" y="1730"/>
                  <a:pt x="488" y="2214"/>
                  <a:pt x="383" y="2774"/>
                </a:cubicBezTo>
                <a:cubicBezTo>
                  <a:pt x="278" y="3333"/>
                  <a:pt x="230" y="3922"/>
                  <a:pt x="230" y="4567"/>
                </a:cubicBezTo>
                <a:cubicBezTo>
                  <a:pt x="230" y="5320"/>
                  <a:pt x="273" y="5973"/>
                  <a:pt x="372" y="6500"/>
                </a:cubicBezTo>
                <a:cubicBezTo>
                  <a:pt x="471" y="7030"/>
                  <a:pt x="617" y="7464"/>
                  <a:pt x="810" y="7816"/>
                </a:cubicBezTo>
                <a:cubicBezTo>
                  <a:pt x="1001" y="8173"/>
                  <a:pt x="1235" y="8466"/>
                  <a:pt x="1510" y="8685"/>
                </a:cubicBezTo>
                <a:cubicBezTo>
                  <a:pt x="1785" y="8904"/>
                  <a:pt x="2093" y="9103"/>
                  <a:pt x="2440" y="9245"/>
                </a:cubicBezTo>
                <a:cubicBezTo>
                  <a:pt x="2757" y="9371"/>
                  <a:pt x="3021" y="9519"/>
                  <a:pt x="3228" y="9693"/>
                </a:cubicBezTo>
                <a:cubicBezTo>
                  <a:pt x="3435" y="9864"/>
                  <a:pt x="3600" y="10059"/>
                  <a:pt x="3720" y="10310"/>
                </a:cubicBezTo>
                <a:cubicBezTo>
                  <a:pt x="3840" y="10561"/>
                  <a:pt x="3923" y="10882"/>
                  <a:pt x="3972" y="11234"/>
                </a:cubicBezTo>
                <a:cubicBezTo>
                  <a:pt x="4021" y="11587"/>
                  <a:pt x="4049" y="11993"/>
                  <a:pt x="4049" y="12467"/>
                </a:cubicBezTo>
                <a:cubicBezTo>
                  <a:pt x="4049" y="12941"/>
                  <a:pt x="4006" y="13363"/>
                  <a:pt x="3928" y="13756"/>
                </a:cubicBezTo>
                <a:cubicBezTo>
                  <a:pt x="3850" y="14149"/>
                  <a:pt x="3746" y="14509"/>
                  <a:pt x="3611" y="14792"/>
                </a:cubicBezTo>
                <a:cubicBezTo>
                  <a:pt x="3476" y="15076"/>
                  <a:pt x="3316" y="15287"/>
                  <a:pt x="3129" y="15437"/>
                </a:cubicBezTo>
                <a:cubicBezTo>
                  <a:pt x="2945" y="15587"/>
                  <a:pt x="2748" y="15661"/>
                  <a:pt x="2539" y="15661"/>
                </a:cubicBezTo>
                <a:cubicBezTo>
                  <a:pt x="2205" y="15661"/>
                  <a:pt x="1931" y="15551"/>
                  <a:pt x="1718" y="15353"/>
                </a:cubicBezTo>
                <a:cubicBezTo>
                  <a:pt x="1503" y="15158"/>
                  <a:pt x="1334" y="14908"/>
                  <a:pt x="1204" y="14568"/>
                </a:cubicBezTo>
                <a:cubicBezTo>
                  <a:pt x="1073" y="14228"/>
                  <a:pt x="970" y="13813"/>
                  <a:pt x="908" y="13363"/>
                </a:cubicBezTo>
                <a:cubicBezTo>
                  <a:pt x="846" y="12914"/>
                  <a:pt x="812" y="12437"/>
                  <a:pt x="788" y="11935"/>
                </a:cubicBezTo>
                <a:lnTo>
                  <a:pt x="0" y="11935"/>
                </a:lnTo>
                <a:cubicBezTo>
                  <a:pt x="30" y="12660"/>
                  <a:pt x="95" y="13364"/>
                  <a:pt x="197" y="14008"/>
                </a:cubicBezTo>
                <a:cubicBezTo>
                  <a:pt x="299" y="14656"/>
                  <a:pt x="459" y="15203"/>
                  <a:pt x="657" y="15689"/>
                </a:cubicBezTo>
                <a:cubicBezTo>
                  <a:pt x="854" y="16179"/>
                  <a:pt x="1106" y="16574"/>
                  <a:pt x="1412" y="16865"/>
                </a:cubicBezTo>
                <a:cubicBezTo>
                  <a:pt x="1717" y="17157"/>
                  <a:pt x="2093" y="17314"/>
                  <a:pt x="2539" y="17314"/>
                </a:cubicBezTo>
                <a:cubicBezTo>
                  <a:pt x="2866" y="17314"/>
                  <a:pt x="3165" y="17177"/>
                  <a:pt x="3447" y="16921"/>
                </a:cubicBezTo>
                <a:cubicBezTo>
                  <a:pt x="3728" y="16670"/>
                  <a:pt x="3965" y="16335"/>
                  <a:pt x="4169" y="15885"/>
                </a:cubicBezTo>
                <a:cubicBezTo>
                  <a:pt x="4373" y="15435"/>
                  <a:pt x="4536" y="14896"/>
                  <a:pt x="4650" y="14288"/>
                </a:cubicBezTo>
                <a:cubicBezTo>
                  <a:pt x="4765" y="13680"/>
                  <a:pt x="4826" y="13036"/>
                  <a:pt x="4826" y="12327"/>
                </a:cubicBezTo>
                <a:cubicBezTo>
                  <a:pt x="4826" y="11525"/>
                  <a:pt x="4779" y="10833"/>
                  <a:pt x="4683" y="10282"/>
                </a:cubicBezTo>
                <a:cubicBezTo>
                  <a:pt x="4588" y="9731"/>
                  <a:pt x="4436" y="9286"/>
                  <a:pt x="4246" y="8909"/>
                </a:cubicBezTo>
                <a:cubicBezTo>
                  <a:pt x="4055" y="8532"/>
                  <a:pt x="3824" y="8219"/>
                  <a:pt x="3545" y="7984"/>
                </a:cubicBezTo>
                <a:cubicBezTo>
                  <a:pt x="3267" y="7750"/>
                  <a:pt x="2942" y="7566"/>
                  <a:pt x="2571" y="7424"/>
                </a:cubicBezTo>
                <a:cubicBezTo>
                  <a:pt x="2231" y="7299"/>
                  <a:pt x="1957" y="7130"/>
                  <a:pt x="1751" y="6948"/>
                </a:cubicBezTo>
                <a:cubicBezTo>
                  <a:pt x="1544" y="6766"/>
                  <a:pt x="1384" y="6567"/>
                  <a:pt x="1269" y="6332"/>
                </a:cubicBezTo>
                <a:cubicBezTo>
                  <a:pt x="1155" y="6097"/>
                  <a:pt x="1079" y="5815"/>
                  <a:pt x="1040" y="5491"/>
                </a:cubicBezTo>
                <a:cubicBezTo>
                  <a:pt x="1000" y="5171"/>
                  <a:pt x="974" y="4808"/>
                  <a:pt x="974" y="4398"/>
                </a:cubicBezTo>
                <a:cubicBezTo>
                  <a:pt x="974" y="3596"/>
                  <a:pt x="1092" y="2920"/>
                  <a:pt x="1324" y="2409"/>
                </a:cubicBezTo>
                <a:cubicBezTo>
                  <a:pt x="1556" y="1895"/>
                  <a:pt x="1906" y="1653"/>
                  <a:pt x="2364" y="1653"/>
                </a:cubicBezTo>
                <a:cubicBezTo>
                  <a:pt x="2828" y="1653"/>
                  <a:pt x="3177" y="1859"/>
                  <a:pt x="3425" y="2325"/>
                </a:cubicBezTo>
                <a:cubicBezTo>
                  <a:pt x="3671" y="2791"/>
                  <a:pt x="3836" y="3581"/>
                  <a:pt x="3917" y="4651"/>
                </a:cubicBezTo>
                <a:lnTo>
                  <a:pt x="4640" y="4651"/>
                </a:lnTo>
                <a:cubicBezTo>
                  <a:pt x="4573" y="3139"/>
                  <a:pt x="4343" y="1971"/>
                  <a:pt x="3950" y="1177"/>
                </a:cubicBezTo>
                <a:cubicBezTo>
                  <a:pt x="3557" y="382"/>
                  <a:pt x="3031" y="0"/>
                  <a:pt x="2364" y="0"/>
                </a:cubicBezTo>
                <a:close/>
                <a:moveTo>
                  <a:pt x="8185" y="4511"/>
                </a:moveTo>
                <a:cubicBezTo>
                  <a:pt x="7838" y="4511"/>
                  <a:pt x="7524" y="4679"/>
                  <a:pt x="7233" y="4987"/>
                </a:cubicBezTo>
                <a:cubicBezTo>
                  <a:pt x="6943" y="5295"/>
                  <a:pt x="6688" y="5716"/>
                  <a:pt x="6478" y="6275"/>
                </a:cubicBezTo>
                <a:cubicBezTo>
                  <a:pt x="6268" y="6834"/>
                  <a:pt x="6106" y="7495"/>
                  <a:pt x="5985" y="8265"/>
                </a:cubicBezTo>
                <a:cubicBezTo>
                  <a:pt x="5865" y="9038"/>
                  <a:pt x="5810" y="9914"/>
                  <a:pt x="5810" y="10842"/>
                </a:cubicBezTo>
                <a:lnTo>
                  <a:pt x="5810" y="11010"/>
                </a:lnTo>
                <a:cubicBezTo>
                  <a:pt x="5810" y="11910"/>
                  <a:pt x="5868" y="12762"/>
                  <a:pt x="5985" y="13532"/>
                </a:cubicBezTo>
                <a:cubicBezTo>
                  <a:pt x="6103" y="14305"/>
                  <a:pt x="6268" y="14962"/>
                  <a:pt x="6478" y="15521"/>
                </a:cubicBezTo>
                <a:cubicBezTo>
                  <a:pt x="6688" y="16080"/>
                  <a:pt x="6931" y="16521"/>
                  <a:pt x="7222" y="16837"/>
                </a:cubicBezTo>
                <a:cubicBezTo>
                  <a:pt x="7513" y="17153"/>
                  <a:pt x="7838" y="17314"/>
                  <a:pt x="8185" y="17314"/>
                </a:cubicBezTo>
                <a:cubicBezTo>
                  <a:pt x="8530" y="17313"/>
                  <a:pt x="8844" y="17145"/>
                  <a:pt x="9137" y="16837"/>
                </a:cubicBezTo>
                <a:cubicBezTo>
                  <a:pt x="9426" y="16529"/>
                  <a:pt x="9679" y="16100"/>
                  <a:pt x="9892" y="15549"/>
                </a:cubicBezTo>
                <a:cubicBezTo>
                  <a:pt x="10105" y="14998"/>
                  <a:pt x="10274" y="14337"/>
                  <a:pt x="10395" y="13560"/>
                </a:cubicBezTo>
                <a:cubicBezTo>
                  <a:pt x="10516" y="12778"/>
                  <a:pt x="10570" y="11938"/>
                  <a:pt x="10570" y="11010"/>
                </a:cubicBezTo>
                <a:lnTo>
                  <a:pt x="10570" y="10814"/>
                </a:lnTo>
                <a:cubicBezTo>
                  <a:pt x="10570" y="9882"/>
                  <a:pt x="10516" y="9038"/>
                  <a:pt x="10395" y="8265"/>
                </a:cubicBezTo>
                <a:cubicBezTo>
                  <a:pt x="10274" y="7491"/>
                  <a:pt x="10102" y="6826"/>
                  <a:pt x="9892" y="6275"/>
                </a:cubicBezTo>
                <a:cubicBezTo>
                  <a:pt x="9682" y="5724"/>
                  <a:pt x="9431" y="5295"/>
                  <a:pt x="9137" y="4987"/>
                </a:cubicBezTo>
                <a:cubicBezTo>
                  <a:pt x="8843" y="4679"/>
                  <a:pt x="8525" y="4511"/>
                  <a:pt x="8185" y="4511"/>
                </a:cubicBezTo>
                <a:close/>
                <a:moveTo>
                  <a:pt x="14116" y="4539"/>
                </a:moveTo>
                <a:cubicBezTo>
                  <a:pt x="13713" y="4538"/>
                  <a:pt x="13382" y="4749"/>
                  <a:pt x="13120" y="5183"/>
                </a:cubicBezTo>
                <a:cubicBezTo>
                  <a:pt x="12856" y="5616"/>
                  <a:pt x="12662" y="6112"/>
                  <a:pt x="12551" y="6696"/>
                </a:cubicBezTo>
                <a:lnTo>
                  <a:pt x="12551" y="4735"/>
                </a:lnTo>
                <a:lnTo>
                  <a:pt x="11785" y="4735"/>
                </a:lnTo>
                <a:lnTo>
                  <a:pt x="11785" y="17089"/>
                </a:lnTo>
                <a:lnTo>
                  <a:pt x="12551" y="17089"/>
                </a:lnTo>
                <a:lnTo>
                  <a:pt x="12551" y="9581"/>
                </a:lnTo>
                <a:cubicBezTo>
                  <a:pt x="12551" y="9026"/>
                  <a:pt x="12596" y="8550"/>
                  <a:pt x="12671" y="8125"/>
                </a:cubicBezTo>
                <a:cubicBezTo>
                  <a:pt x="12746" y="7695"/>
                  <a:pt x="12843" y="7316"/>
                  <a:pt x="12967" y="7032"/>
                </a:cubicBezTo>
                <a:cubicBezTo>
                  <a:pt x="13091" y="6748"/>
                  <a:pt x="13230" y="6557"/>
                  <a:pt x="13393" y="6416"/>
                </a:cubicBezTo>
                <a:cubicBezTo>
                  <a:pt x="13557" y="6274"/>
                  <a:pt x="13728" y="6191"/>
                  <a:pt x="13908" y="6191"/>
                </a:cubicBezTo>
                <a:cubicBezTo>
                  <a:pt x="14297" y="6191"/>
                  <a:pt x="14586" y="6441"/>
                  <a:pt x="14772" y="6948"/>
                </a:cubicBezTo>
                <a:cubicBezTo>
                  <a:pt x="14958" y="7454"/>
                  <a:pt x="15046" y="8239"/>
                  <a:pt x="15046" y="9329"/>
                </a:cubicBezTo>
                <a:lnTo>
                  <a:pt x="15046" y="17089"/>
                </a:lnTo>
                <a:lnTo>
                  <a:pt x="15822" y="17089"/>
                </a:lnTo>
                <a:lnTo>
                  <a:pt x="15822" y="9525"/>
                </a:lnTo>
                <a:cubicBezTo>
                  <a:pt x="15822" y="8626"/>
                  <a:pt x="15774" y="7856"/>
                  <a:pt x="15691" y="7228"/>
                </a:cubicBezTo>
                <a:cubicBezTo>
                  <a:pt x="15607" y="6600"/>
                  <a:pt x="15492" y="6088"/>
                  <a:pt x="15341" y="5687"/>
                </a:cubicBezTo>
                <a:cubicBezTo>
                  <a:pt x="15190" y="5286"/>
                  <a:pt x="15004" y="4973"/>
                  <a:pt x="14794" y="4791"/>
                </a:cubicBezTo>
                <a:cubicBezTo>
                  <a:pt x="14584" y="4608"/>
                  <a:pt x="14362" y="4539"/>
                  <a:pt x="14116" y="4539"/>
                </a:cubicBezTo>
                <a:close/>
                <a:moveTo>
                  <a:pt x="19247" y="4539"/>
                </a:moveTo>
                <a:cubicBezTo>
                  <a:pt x="18914" y="4538"/>
                  <a:pt x="18607" y="4691"/>
                  <a:pt x="18328" y="5015"/>
                </a:cubicBezTo>
                <a:cubicBezTo>
                  <a:pt x="18050" y="5335"/>
                  <a:pt x="17814" y="5772"/>
                  <a:pt x="17617" y="6332"/>
                </a:cubicBezTo>
                <a:cubicBezTo>
                  <a:pt x="17420" y="6891"/>
                  <a:pt x="17269" y="7543"/>
                  <a:pt x="17157" y="8293"/>
                </a:cubicBezTo>
                <a:cubicBezTo>
                  <a:pt x="17046" y="9042"/>
                  <a:pt x="16982" y="9839"/>
                  <a:pt x="16982" y="10674"/>
                </a:cubicBezTo>
                <a:lnTo>
                  <a:pt x="16982" y="10842"/>
                </a:lnTo>
                <a:cubicBezTo>
                  <a:pt x="16982" y="11693"/>
                  <a:pt x="17046" y="12478"/>
                  <a:pt x="17157" y="13195"/>
                </a:cubicBezTo>
                <a:cubicBezTo>
                  <a:pt x="17269" y="13912"/>
                  <a:pt x="17423" y="14526"/>
                  <a:pt x="17617" y="15044"/>
                </a:cubicBezTo>
                <a:cubicBezTo>
                  <a:pt x="17811" y="15563"/>
                  <a:pt x="18045" y="15985"/>
                  <a:pt x="18317" y="16277"/>
                </a:cubicBezTo>
                <a:cubicBezTo>
                  <a:pt x="18589" y="16569"/>
                  <a:pt x="18878" y="16697"/>
                  <a:pt x="19193" y="16697"/>
                </a:cubicBezTo>
                <a:cubicBezTo>
                  <a:pt x="19366" y="16697"/>
                  <a:pt x="19540" y="16635"/>
                  <a:pt x="19707" y="16501"/>
                </a:cubicBezTo>
                <a:cubicBezTo>
                  <a:pt x="19872" y="16367"/>
                  <a:pt x="20022" y="16212"/>
                  <a:pt x="20167" y="15997"/>
                </a:cubicBezTo>
                <a:cubicBezTo>
                  <a:pt x="20311" y="15782"/>
                  <a:pt x="20446" y="15524"/>
                  <a:pt x="20560" y="15240"/>
                </a:cubicBezTo>
                <a:cubicBezTo>
                  <a:pt x="20675" y="14957"/>
                  <a:pt x="20766" y="14672"/>
                  <a:pt x="20834" y="14372"/>
                </a:cubicBezTo>
                <a:lnTo>
                  <a:pt x="20834" y="16165"/>
                </a:lnTo>
                <a:cubicBezTo>
                  <a:pt x="20834" y="17486"/>
                  <a:pt x="20700" y="18443"/>
                  <a:pt x="20418" y="19051"/>
                </a:cubicBezTo>
                <a:cubicBezTo>
                  <a:pt x="20137" y="19658"/>
                  <a:pt x="19756" y="19975"/>
                  <a:pt x="19280" y="19975"/>
                </a:cubicBezTo>
                <a:cubicBezTo>
                  <a:pt x="18458" y="19975"/>
                  <a:pt x="17991" y="19252"/>
                  <a:pt x="17880" y="17818"/>
                </a:cubicBezTo>
                <a:lnTo>
                  <a:pt x="17092" y="17818"/>
                </a:lnTo>
                <a:cubicBezTo>
                  <a:pt x="17122" y="18337"/>
                  <a:pt x="17190" y="18809"/>
                  <a:pt x="17289" y="19275"/>
                </a:cubicBezTo>
                <a:cubicBezTo>
                  <a:pt x="17387" y="19737"/>
                  <a:pt x="17517" y="20139"/>
                  <a:pt x="17694" y="20479"/>
                </a:cubicBezTo>
                <a:cubicBezTo>
                  <a:pt x="17870" y="20816"/>
                  <a:pt x="18088" y="21085"/>
                  <a:pt x="18350" y="21292"/>
                </a:cubicBezTo>
                <a:cubicBezTo>
                  <a:pt x="18613" y="21499"/>
                  <a:pt x="18933" y="21600"/>
                  <a:pt x="19291" y="21600"/>
                </a:cubicBezTo>
                <a:cubicBezTo>
                  <a:pt x="19630" y="21600"/>
                  <a:pt x="19941" y="21511"/>
                  <a:pt x="20221" y="21292"/>
                </a:cubicBezTo>
                <a:cubicBezTo>
                  <a:pt x="20503" y="21069"/>
                  <a:pt x="20740" y="20725"/>
                  <a:pt x="20943" y="20283"/>
                </a:cubicBezTo>
                <a:cubicBezTo>
                  <a:pt x="21147" y="19842"/>
                  <a:pt x="21307" y="19299"/>
                  <a:pt x="21425" y="18630"/>
                </a:cubicBezTo>
                <a:cubicBezTo>
                  <a:pt x="21543" y="17962"/>
                  <a:pt x="21600" y="17176"/>
                  <a:pt x="21600" y="16277"/>
                </a:cubicBezTo>
                <a:lnTo>
                  <a:pt x="21600" y="4763"/>
                </a:lnTo>
                <a:lnTo>
                  <a:pt x="20834" y="4763"/>
                </a:lnTo>
                <a:lnTo>
                  <a:pt x="20834" y="6724"/>
                </a:lnTo>
                <a:cubicBezTo>
                  <a:pt x="20693" y="6124"/>
                  <a:pt x="20496" y="5616"/>
                  <a:pt x="20243" y="5183"/>
                </a:cubicBezTo>
                <a:cubicBezTo>
                  <a:pt x="19989" y="4749"/>
                  <a:pt x="19656" y="4539"/>
                  <a:pt x="19247" y="4539"/>
                </a:cubicBezTo>
                <a:close/>
                <a:moveTo>
                  <a:pt x="8185" y="6191"/>
                </a:moveTo>
                <a:cubicBezTo>
                  <a:pt x="8426" y="6191"/>
                  <a:pt x="8647" y="6281"/>
                  <a:pt x="8841" y="6500"/>
                </a:cubicBezTo>
                <a:cubicBezTo>
                  <a:pt x="9037" y="6718"/>
                  <a:pt x="9206" y="7043"/>
                  <a:pt x="9345" y="7452"/>
                </a:cubicBezTo>
                <a:cubicBezTo>
                  <a:pt x="9483" y="7861"/>
                  <a:pt x="9587" y="8358"/>
                  <a:pt x="9662" y="8937"/>
                </a:cubicBezTo>
                <a:cubicBezTo>
                  <a:pt x="9737" y="9516"/>
                  <a:pt x="9771" y="10165"/>
                  <a:pt x="9771" y="10870"/>
                </a:cubicBezTo>
                <a:lnTo>
                  <a:pt x="9771" y="11038"/>
                </a:lnTo>
                <a:cubicBezTo>
                  <a:pt x="9771" y="11727"/>
                  <a:pt x="9737" y="12344"/>
                  <a:pt x="9662" y="12915"/>
                </a:cubicBezTo>
                <a:cubicBezTo>
                  <a:pt x="9589" y="13490"/>
                  <a:pt x="9480" y="13991"/>
                  <a:pt x="9345" y="14400"/>
                </a:cubicBezTo>
                <a:cubicBezTo>
                  <a:pt x="9208" y="14805"/>
                  <a:pt x="9039" y="15106"/>
                  <a:pt x="8841" y="15325"/>
                </a:cubicBezTo>
                <a:cubicBezTo>
                  <a:pt x="8644" y="15543"/>
                  <a:pt x="8426" y="15661"/>
                  <a:pt x="8185" y="15661"/>
                </a:cubicBezTo>
                <a:cubicBezTo>
                  <a:pt x="7690" y="15661"/>
                  <a:pt x="7306" y="15243"/>
                  <a:pt x="7025" y="14400"/>
                </a:cubicBezTo>
                <a:cubicBezTo>
                  <a:pt x="6743" y="13561"/>
                  <a:pt x="6598" y="12420"/>
                  <a:pt x="6598" y="11010"/>
                </a:cubicBezTo>
                <a:lnTo>
                  <a:pt x="6598" y="10842"/>
                </a:lnTo>
                <a:cubicBezTo>
                  <a:pt x="6598" y="10137"/>
                  <a:pt x="6644" y="9480"/>
                  <a:pt x="6719" y="8909"/>
                </a:cubicBezTo>
                <a:cubicBezTo>
                  <a:pt x="6792" y="8334"/>
                  <a:pt x="6888" y="7861"/>
                  <a:pt x="7025" y="7452"/>
                </a:cubicBezTo>
                <a:cubicBezTo>
                  <a:pt x="7162" y="7043"/>
                  <a:pt x="7331" y="6718"/>
                  <a:pt x="7528" y="6500"/>
                </a:cubicBezTo>
                <a:cubicBezTo>
                  <a:pt x="7725" y="6281"/>
                  <a:pt x="7943" y="6191"/>
                  <a:pt x="8185" y="6191"/>
                </a:cubicBezTo>
                <a:close/>
                <a:moveTo>
                  <a:pt x="19324" y="6191"/>
                </a:moveTo>
                <a:cubicBezTo>
                  <a:pt x="19799" y="6191"/>
                  <a:pt x="20176" y="6550"/>
                  <a:pt x="20451" y="7312"/>
                </a:cubicBezTo>
                <a:cubicBezTo>
                  <a:pt x="20725" y="8074"/>
                  <a:pt x="20867" y="9156"/>
                  <a:pt x="20867" y="10534"/>
                </a:cubicBezTo>
                <a:lnTo>
                  <a:pt x="20867" y="10702"/>
                </a:lnTo>
                <a:cubicBezTo>
                  <a:pt x="20867" y="11391"/>
                  <a:pt x="20826" y="12012"/>
                  <a:pt x="20747" y="12551"/>
                </a:cubicBezTo>
                <a:cubicBezTo>
                  <a:pt x="20665" y="13090"/>
                  <a:pt x="20549" y="13527"/>
                  <a:pt x="20407" y="13896"/>
                </a:cubicBezTo>
                <a:cubicBezTo>
                  <a:pt x="20264" y="14264"/>
                  <a:pt x="20098" y="14542"/>
                  <a:pt x="19904" y="14736"/>
                </a:cubicBezTo>
                <a:cubicBezTo>
                  <a:pt x="19708" y="14935"/>
                  <a:pt x="19503" y="15044"/>
                  <a:pt x="19280" y="15044"/>
                </a:cubicBezTo>
                <a:cubicBezTo>
                  <a:pt x="19077" y="15044"/>
                  <a:pt x="18878" y="14931"/>
                  <a:pt x="18700" y="14736"/>
                </a:cubicBezTo>
                <a:cubicBezTo>
                  <a:pt x="18519" y="14542"/>
                  <a:pt x="18363" y="14264"/>
                  <a:pt x="18230" y="13896"/>
                </a:cubicBezTo>
                <a:cubicBezTo>
                  <a:pt x="18098" y="13527"/>
                  <a:pt x="17994" y="13078"/>
                  <a:pt x="17912" y="12551"/>
                </a:cubicBezTo>
                <a:cubicBezTo>
                  <a:pt x="17831" y="12024"/>
                  <a:pt x="17792" y="11431"/>
                  <a:pt x="17792" y="10758"/>
                </a:cubicBezTo>
                <a:lnTo>
                  <a:pt x="17792" y="10562"/>
                </a:lnTo>
                <a:cubicBezTo>
                  <a:pt x="17792" y="9918"/>
                  <a:pt x="17819" y="9336"/>
                  <a:pt x="17891" y="8797"/>
                </a:cubicBezTo>
                <a:cubicBezTo>
                  <a:pt x="17961" y="8258"/>
                  <a:pt x="18067" y="7809"/>
                  <a:pt x="18197" y="7424"/>
                </a:cubicBezTo>
                <a:cubicBezTo>
                  <a:pt x="18326" y="7043"/>
                  <a:pt x="18486" y="6718"/>
                  <a:pt x="18678" y="6500"/>
                </a:cubicBezTo>
                <a:cubicBezTo>
                  <a:pt x="18869" y="6281"/>
                  <a:pt x="19082" y="6191"/>
                  <a:pt x="19324" y="6191"/>
                </a:cubicBezTo>
                <a:close/>
              </a:path>
            </a:pathLst>
          </a:custGeom>
          <a:gradFill>
            <a:gsLst>
              <a:gs pos="0">
                <a:srgbClr val="F343AE"/>
              </a:gs>
              <a:gs pos="36445">
                <a:srgbClr val="A100FF"/>
              </a:gs>
              <a:gs pos="69880">
                <a:srgbClr val="7500C0"/>
              </a:gs>
              <a:gs pos="100000">
                <a:srgbClr val="5D5FFA"/>
              </a:gs>
            </a:gsLst>
            <a:lin ang="18997968"/>
          </a:gradFill>
          <a:ln w="12700">
            <a:miter lim="400000"/>
          </a:ln>
        </p:spPr>
        <p:txBody>
          <a:bodyPr tIns="45720" bIns="4572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solidFill>
                  <a:srgbClr val="F343AE"/>
                </a:solidFill>
              </a:defRPr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53909098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hueOff val="-3599825"/>
            <a:satOff val="-4545"/>
            <a:lumOff val="4313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C096CAB-4852-4FD5-84FE-0CA67E4700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32167518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C096CAB-4852-4FD5-84FE-0CA67E4700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09600" y="781879"/>
            <a:ext cx="10972800" cy="635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/>
          <a:p>
            <a:pPr lvl="0">
              <a:lnSpc>
                <a:spcPts val="3900"/>
              </a:lnSpc>
              <a:spcBef>
                <a:spcPts val="1951"/>
              </a:spcBef>
            </a:pPr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A417ABC8-F642-5988-DF61-2A1B5DC60CF5}"/>
              </a:ext>
            </a:extLst>
          </p:cNvPr>
          <p:cNvSpPr/>
          <p:nvPr userDrawn="1"/>
        </p:nvSpPr>
        <p:spPr>
          <a:xfrm>
            <a:off x="412749" y="6438187"/>
            <a:ext cx="113987" cy="119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86" y="0"/>
                </a:moveTo>
                <a:lnTo>
                  <a:pt x="14207" y="0"/>
                </a:lnTo>
                <a:lnTo>
                  <a:pt x="21600" y="21600"/>
                </a:lnTo>
                <a:lnTo>
                  <a:pt x="16218" y="21600"/>
                </a:lnTo>
                <a:lnTo>
                  <a:pt x="14655" y="16797"/>
                </a:lnTo>
                <a:lnTo>
                  <a:pt x="6404" y="16797"/>
                </a:lnTo>
                <a:lnTo>
                  <a:pt x="4841" y="21600"/>
                </a:lnTo>
                <a:lnTo>
                  <a:pt x="0" y="21600"/>
                </a:lnTo>
                <a:lnTo>
                  <a:pt x="7486" y="0"/>
                </a:lnTo>
                <a:close/>
                <a:moveTo>
                  <a:pt x="7519" y="13321"/>
                </a:moveTo>
                <a:lnTo>
                  <a:pt x="13540" y="13321"/>
                </a:lnTo>
                <a:lnTo>
                  <a:pt x="10546" y="3984"/>
                </a:lnTo>
                <a:lnTo>
                  <a:pt x="7519" y="1332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67AC891D-B1C0-8FDD-5C4F-7E47C06F9AC3}"/>
              </a:ext>
            </a:extLst>
          </p:cNvPr>
          <p:cNvSpPr/>
          <p:nvPr userDrawn="1"/>
        </p:nvSpPr>
        <p:spPr>
          <a:xfrm>
            <a:off x="533454" y="6468291"/>
            <a:ext cx="87199" cy="91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07" y="21600"/>
                </a:moveTo>
                <a:cubicBezTo>
                  <a:pt x="9621" y="21600"/>
                  <a:pt x="8143" y="21369"/>
                  <a:pt x="6771" y="20908"/>
                </a:cubicBezTo>
                <a:cubicBezTo>
                  <a:pt x="5400" y="20447"/>
                  <a:pt x="4207" y="19768"/>
                  <a:pt x="3207" y="18873"/>
                </a:cubicBezTo>
                <a:cubicBezTo>
                  <a:pt x="2207" y="17977"/>
                  <a:pt x="1421" y="16878"/>
                  <a:pt x="857" y="15569"/>
                </a:cubicBezTo>
                <a:cubicBezTo>
                  <a:pt x="286" y="14267"/>
                  <a:pt x="0" y="12767"/>
                  <a:pt x="0" y="11078"/>
                </a:cubicBezTo>
                <a:lnTo>
                  <a:pt x="0" y="10759"/>
                </a:lnTo>
                <a:cubicBezTo>
                  <a:pt x="0" y="9097"/>
                  <a:pt x="293" y="7605"/>
                  <a:pt x="871" y="6268"/>
                </a:cubicBezTo>
                <a:cubicBezTo>
                  <a:pt x="1457" y="4939"/>
                  <a:pt x="2257" y="3799"/>
                  <a:pt x="3286" y="2849"/>
                </a:cubicBezTo>
                <a:cubicBezTo>
                  <a:pt x="4314" y="1927"/>
                  <a:pt x="5507" y="1221"/>
                  <a:pt x="6864" y="733"/>
                </a:cubicBezTo>
                <a:cubicBezTo>
                  <a:pt x="8221" y="244"/>
                  <a:pt x="9679" y="0"/>
                  <a:pt x="11236" y="0"/>
                </a:cubicBezTo>
                <a:cubicBezTo>
                  <a:pt x="12486" y="0"/>
                  <a:pt x="13700" y="136"/>
                  <a:pt x="14879" y="414"/>
                </a:cubicBezTo>
                <a:cubicBezTo>
                  <a:pt x="16057" y="692"/>
                  <a:pt x="17121" y="1146"/>
                  <a:pt x="18064" y="1777"/>
                </a:cubicBezTo>
                <a:cubicBezTo>
                  <a:pt x="18979" y="2408"/>
                  <a:pt x="19743" y="3243"/>
                  <a:pt x="20357" y="4267"/>
                </a:cubicBezTo>
                <a:cubicBezTo>
                  <a:pt x="20964" y="5298"/>
                  <a:pt x="21343" y="6546"/>
                  <a:pt x="21479" y="8025"/>
                </a:cubicBezTo>
                <a:lnTo>
                  <a:pt x="15771" y="8025"/>
                </a:lnTo>
                <a:cubicBezTo>
                  <a:pt x="15579" y="6838"/>
                  <a:pt x="15114" y="5956"/>
                  <a:pt x="14379" y="5373"/>
                </a:cubicBezTo>
                <a:cubicBezTo>
                  <a:pt x="13643" y="4796"/>
                  <a:pt x="12636" y="4504"/>
                  <a:pt x="11357" y="4504"/>
                </a:cubicBezTo>
                <a:cubicBezTo>
                  <a:pt x="9771" y="4504"/>
                  <a:pt x="8514" y="5040"/>
                  <a:pt x="7564" y="6099"/>
                </a:cubicBezTo>
                <a:cubicBezTo>
                  <a:pt x="6621" y="7164"/>
                  <a:pt x="6150" y="8683"/>
                  <a:pt x="6150" y="10651"/>
                </a:cubicBezTo>
                <a:lnTo>
                  <a:pt x="6150" y="10970"/>
                </a:lnTo>
                <a:cubicBezTo>
                  <a:pt x="6150" y="13045"/>
                  <a:pt x="6614" y="14613"/>
                  <a:pt x="7543" y="15664"/>
                </a:cubicBezTo>
                <a:cubicBezTo>
                  <a:pt x="8471" y="16716"/>
                  <a:pt x="9786" y="17245"/>
                  <a:pt x="11479" y="17245"/>
                </a:cubicBezTo>
                <a:cubicBezTo>
                  <a:pt x="12700" y="17245"/>
                  <a:pt x="13750" y="16919"/>
                  <a:pt x="14621" y="16268"/>
                </a:cubicBezTo>
                <a:cubicBezTo>
                  <a:pt x="15493" y="15617"/>
                  <a:pt x="16000" y="14626"/>
                  <a:pt x="16143" y="13290"/>
                </a:cubicBezTo>
                <a:lnTo>
                  <a:pt x="21600" y="13290"/>
                </a:lnTo>
                <a:cubicBezTo>
                  <a:pt x="21514" y="14531"/>
                  <a:pt x="21229" y="15657"/>
                  <a:pt x="20729" y="16675"/>
                </a:cubicBezTo>
                <a:cubicBezTo>
                  <a:pt x="20229" y="17692"/>
                  <a:pt x="19536" y="18554"/>
                  <a:pt x="18643" y="19266"/>
                </a:cubicBezTo>
                <a:cubicBezTo>
                  <a:pt x="17757" y="20006"/>
                  <a:pt x="16686" y="20576"/>
                  <a:pt x="15436" y="20989"/>
                </a:cubicBezTo>
                <a:cubicBezTo>
                  <a:pt x="14200" y="21396"/>
                  <a:pt x="12786" y="21600"/>
                  <a:pt x="11207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7927FC72-2432-23AA-5D75-21C9A264696B}"/>
              </a:ext>
            </a:extLst>
          </p:cNvPr>
          <p:cNvSpPr/>
          <p:nvPr userDrawn="1"/>
        </p:nvSpPr>
        <p:spPr>
          <a:xfrm>
            <a:off x="630946" y="6468291"/>
            <a:ext cx="87199" cy="91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07" y="21600"/>
                </a:moveTo>
                <a:cubicBezTo>
                  <a:pt x="9621" y="21600"/>
                  <a:pt x="8143" y="21369"/>
                  <a:pt x="6771" y="20908"/>
                </a:cubicBezTo>
                <a:cubicBezTo>
                  <a:pt x="5400" y="20447"/>
                  <a:pt x="4207" y="19768"/>
                  <a:pt x="3207" y="18873"/>
                </a:cubicBezTo>
                <a:cubicBezTo>
                  <a:pt x="2207" y="17977"/>
                  <a:pt x="1421" y="16878"/>
                  <a:pt x="857" y="15569"/>
                </a:cubicBezTo>
                <a:cubicBezTo>
                  <a:pt x="286" y="14267"/>
                  <a:pt x="0" y="12767"/>
                  <a:pt x="0" y="11078"/>
                </a:cubicBezTo>
                <a:lnTo>
                  <a:pt x="0" y="10759"/>
                </a:lnTo>
                <a:cubicBezTo>
                  <a:pt x="0" y="9097"/>
                  <a:pt x="293" y="7605"/>
                  <a:pt x="871" y="6268"/>
                </a:cubicBezTo>
                <a:cubicBezTo>
                  <a:pt x="1457" y="4939"/>
                  <a:pt x="2257" y="3799"/>
                  <a:pt x="3286" y="2849"/>
                </a:cubicBezTo>
                <a:cubicBezTo>
                  <a:pt x="4314" y="1927"/>
                  <a:pt x="5507" y="1221"/>
                  <a:pt x="6864" y="733"/>
                </a:cubicBezTo>
                <a:cubicBezTo>
                  <a:pt x="8221" y="244"/>
                  <a:pt x="9679" y="0"/>
                  <a:pt x="11236" y="0"/>
                </a:cubicBezTo>
                <a:cubicBezTo>
                  <a:pt x="12486" y="0"/>
                  <a:pt x="13700" y="136"/>
                  <a:pt x="14879" y="414"/>
                </a:cubicBezTo>
                <a:cubicBezTo>
                  <a:pt x="16057" y="692"/>
                  <a:pt x="17121" y="1146"/>
                  <a:pt x="18064" y="1777"/>
                </a:cubicBezTo>
                <a:cubicBezTo>
                  <a:pt x="18979" y="2408"/>
                  <a:pt x="19743" y="3243"/>
                  <a:pt x="20357" y="4267"/>
                </a:cubicBezTo>
                <a:cubicBezTo>
                  <a:pt x="20964" y="5298"/>
                  <a:pt x="21343" y="6546"/>
                  <a:pt x="21479" y="8025"/>
                </a:cubicBezTo>
                <a:lnTo>
                  <a:pt x="15771" y="8025"/>
                </a:lnTo>
                <a:cubicBezTo>
                  <a:pt x="15579" y="6838"/>
                  <a:pt x="15114" y="5956"/>
                  <a:pt x="14379" y="5373"/>
                </a:cubicBezTo>
                <a:cubicBezTo>
                  <a:pt x="13643" y="4796"/>
                  <a:pt x="12636" y="4504"/>
                  <a:pt x="11357" y="4504"/>
                </a:cubicBezTo>
                <a:cubicBezTo>
                  <a:pt x="9771" y="4504"/>
                  <a:pt x="8514" y="5040"/>
                  <a:pt x="7564" y="6099"/>
                </a:cubicBezTo>
                <a:cubicBezTo>
                  <a:pt x="6621" y="7164"/>
                  <a:pt x="6150" y="8683"/>
                  <a:pt x="6150" y="10651"/>
                </a:cubicBezTo>
                <a:lnTo>
                  <a:pt x="6150" y="10970"/>
                </a:lnTo>
                <a:cubicBezTo>
                  <a:pt x="6150" y="13045"/>
                  <a:pt x="6614" y="14613"/>
                  <a:pt x="7543" y="15664"/>
                </a:cubicBezTo>
                <a:cubicBezTo>
                  <a:pt x="8471" y="16716"/>
                  <a:pt x="9786" y="17245"/>
                  <a:pt x="11479" y="17245"/>
                </a:cubicBezTo>
                <a:cubicBezTo>
                  <a:pt x="12700" y="17245"/>
                  <a:pt x="13750" y="16919"/>
                  <a:pt x="14621" y="16268"/>
                </a:cubicBezTo>
                <a:cubicBezTo>
                  <a:pt x="15493" y="15617"/>
                  <a:pt x="16000" y="14626"/>
                  <a:pt x="16143" y="13290"/>
                </a:cubicBezTo>
                <a:lnTo>
                  <a:pt x="21600" y="13290"/>
                </a:lnTo>
                <a:cubicBezTo>
                  <a:pt x="21514" y="14531"/>
                  <a:pt x="21229" y="15657"/>
                  <a:pt x="20729" y="16675"/>
                </a:cubicBezTo>
                <a:cubicBezTo>
                  <a:pt x="20229" y="17692"/>
                  <a:pt x="19536" y="18554"/>
                  <a:pt x="18643" y="19266"/>
                </a:cubicBezTo>
                <a:cubicBezTo>
                  <a:pt x="17757" y="20006"/>
                  <a:pt x="16686" y="20576"/>
                  <a:pt x="15436" y="20989"/>
                </a:cubicBezTo>
                <a:cubicBezTo>
                  <a:pt x="14207" y="21396"/>
                  <a:pt x="12793" y="21600"/>
                  <a:pt x="11207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9C2BBA8-36F8-C8DD-2222-222A198D9AD9}"/>
              </a:ext>
            </a:extLst>
          </p:cNvPr>
          <p:cNvSpPr/>
          <p:nvPr userDrawn="1"/>
        </p:nvSpPr>
        <p:spPr>
          <a:xfrm>
            <a:off x="728467" y="6468291"/>
            <a:ext cx="88120" cy="91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52" y="21600"/>
                </a:moveTo>
                <a:cubicBezTo>
                  <a:pt x="9634" y="21600"/>
                  <a:pt x="8135" y="21363"/>
                  <a:pt x="6757" y="20888"/>
                </a:cubicBezTo>
                <a:cubicBezTo>
                  <a:pt x="5386" y="20413"/>
                  <a:pt x="4198" y="19714"/>
                  <a:pt x="3216" y="18791"/>
                </a:cubicBezTo>
                <a:cubicBezTo>
                  <a:pt x="2198" y="17896"/>
                  <a:pt x="1407" y="16804"/>
                  <a:pt x="848" y="15508"/>
                </a:cubicBezTo>
                <a:cubicBezTo>
                  <a:pt x="283" y="14219"/>
                  <a:pt x="0" y="12740"/>
                  <a:pt x="0" y="11078"/>
                </a:cubicBezTo>
                <a:lnTo>
                  <a:pt x="0" y="10759"/>
                </a:lnTo>
                <a:cubicBezTo>
                  <a:pt x="0" y="9124"/>
                  <a:pt x="283" y="7645"/>
                  <a:pt x="848" y="6329"/>
                </a:cubicBezTo>
                <a:cubicBezTo>
                  <a:pt x="1414" y="5013"/>
                  <a:pt x="2198" y="3880"/>
                  <a:pt x="3216" y="2931"/>
                </a:cubicBezTo>
                <a:cubicBezTo>
                  <a:pt x="4205" y="2008"/>
                  <a:pt x="5372" y="1289"/>
                  <a:pt x="6722" y="773"/>
                </a:cubicBezTo>
                <a:cubicBezTo>
                  <a:pt x="8065" y="258"/>
                  <a:pt x="9521" y="0"/>
                  <a:pt x="11090" y="0"/>
                </a:cubicBezTo>
                <a:cubicBezTo>
                  <a:pt x="12489" y="0"/>
                  <a:pt x="13825" y="204"/>
                  <a:pt x="15090" y="611"/>
                </a:cubicBezTo>
                <a:cubicBezTo>
                  <a:pt x="16356" y="1018"/>
                  <a:pt x="17465" y="1648"/>
                  <a:pt x="18426" y="2490"/>
                </a:cubicBezTo>
                <a:cubicBezTo>
                  <a:pt x="19388" y="3331"/>
                  <a:pt x="20158" y="4423"/>
                  <a:pt x="20738" y="5753"/>
                </a:cubicBezTo>
                <a:cubicBezTo>
                  <a:pt x="21317" y="7082"/>
                  <a:pt x="21600" y="8677"/>
                  <a:pt x="21600" y="10522"/>
                </a:cubicBezTo>
                <a:lnTo>
                  <a:pt x="21600" y="12102"/>
                </a:lnTo>
                <a:lnTo>
                  <a:pt x="6064" y="12102"/>
                </a:lnTo>
                <a:cubicBezTo>
                  <a:pt x="6149" y="13846"/>
                  <a:pt x="6651" y="15182"/>
                  <a:pt x="7570" y="16119"/>
                </a:cubicBezTo>
                <a:cubicBezTo>
                  <a:pt x="8489" y="17055"/>
                  <a:pt x="9775" y="17523"/>
                  <a:pt x="11422" y="17523"/>
                </a:cubicBezTo>
                <a:cubicBezTo>
                  <a:pt x="12821" y="17523"/>
                  <a:pt x="13875" y="17258"/>
                  <a:pt x="14574" y="16729"/>
                </a:cubicBezTo>
                <a:cubicBezTo>
                  <a:pt x="15274" y="16200"/>
                  <a:pt x="15719" y="15501"/>
                  <a:pt x="15910" y="14633"/>
                </a:cubicBezTo>
                <a:lnTo>
                  <a:pt x="21558" y="14633"/>
                </a:lnTo>
                <a:cubicBezTo>
                  <a:pt x="21197" y="16872"/>
                  <a:pt x="20137" y="18595"/>
                  <a:pt x="18363" y="19795"/>
                </a:cubicBezTo>
                <a:cubicBezTo>
                  <a:pt x="16596" y="21003"/>
                  <a:pt x="14221" y="21600"/>
                  <a:pt x="11252" y="21600"/>
                </a:cubicBezTo>
                <a:close/>
                <a:moveTo>
                  <a:pt x="15790" y="8588"/>
                </a:moveTo>
                <a:cubicBezTo>
                  <a:pt x="15677" y="7008"/>
                  <a:pt x="15225" y="5841"/>
                  <a:pt x="14433" y="5088"/>
                </a:cubicBezTo>
                <a:cubicBezTo>
                  <a:pt x="13634" y="4335"/>
                  <a:pt x="12525" y="3962"/>
                  <a:pt x="11097" y="3962"/>
                </a:cubicBezTo>
                <a:cubicBezTo>
                  <a:pt x="9754" y="3962"/>
                  <a:pt x="8644" y="4362"/>
                  <a:pt x="7782" y="5169"/>
                </a:cubicBezTo>
                <a:cubicBezTo>
                  <a:pt x="6920" y="5977"/>
                  <a:pt x="6375" y="7116"/>
                  <a:pt x="6156" y="8588"/>
                </a:cubicBezTo>
                <a:lnTo>
                  <a:pt x="15790" y="85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78C96C1-5F9B-A9C6-1C08-13E68129C548}"/>
              </a:ext>
            </a:extLst>
          </p:cNvPr>
          <p:cNvSpPr/>
          <p:nvPr userDrawn="1"/>
        </p:nvSpPr>
        <p:spPr>
          <a:xfrm>
            <a:off x="832909" y="6468291"/>
            <a:ext cx="82556" cy="89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5"/>
                </a:moveTo>
                <a:lnTo>
                  <a:pt x="6375" y="485"/>
                </a:lnTo>
                <a:lnTo>
                  <a:pt x="6375" y="3835"/>
                </a:lnTo>
                <a:cubicBezTo>
                  <a:pt x="6964" y="2783"/>
                  <a:pt x="7869" y="1883"/>
                  <a:pt x="9099" y="1128"/>
                </a:cubicBezTo>
                <a:cubicBezTo>
                  <a:pt x="10328" y="374"/>
                  <a:pt x="11913" y="0"/>
                  <a:pt x="13852" y="0"/>
                </a:cubicBezTo>
                <a:cubicBezTo>
                  <a:pt x="14999" y="0"/>
                  <a:pt x="16040" y="159"/>
                  <a:pt x="16975" y="485"/>
                </a:cubicBezTo>
                <a:cubicBezTo>
                  <a:pt x="17911" y="810"/>
                  <a:pt x="18733" y="1295"/>
                  <a:pt x="19442" y="1938"/>
                </a:cubicBezTo>
                <a:cubicBezTo>
                  <a:pt x="20114" y="2610"/>
                  <a:pt x="20642" y="3468"/>
                  <a:pt x="21027" y="4500"/>
                </a:cubicBezTo>
                <a:cubicBezTo>
                  <a:pt x="21404" y="5538"/>
                  <a:pt x="21600" y="6757"/>
                  <a:pt x="21600" y="8155"/>
                </a:cubicBezTo>
                <a:lnTo>
                  <a:pt x="21600" y="21600"/>
                </a:lnTo>
                <a:lnTo>
                  <a:pt x="15225" y="21600"/>
                </a:lnTo>
                <a:lnTo>
                  <a:pt x="15225" y="9007"/>
                </a:lnTo>
                <a:cubicBezTo>
                  <a:pt x="15225" y="7553"/>
                  <a:pt x="14900" y="6487"/>
                  <a:pt x="14259" y="5795"/>
                </a:cubicBezTo>
                <a:cubicBezTo>
                  <a:pt x="13610" y="5109"/>
                  <a:pt x="12584" y="4763"/>
                  <a:pt x="11181" y="4763"/>
                </a:cubicBezTo>
                <a:cubicBezTo>
                  <a:pt x="9800" y="4763"/>
                  <a:pt x="8661" y="5144"/>
                  <a:pt x="7748" y="5912"/>
                </a:cubicBezTo>
                <a:cubicBezTo>
                  <a:pt x="6835" y="6681"/>
                  <a:pt x="6383" y="7844"/>
                  <a:pt x="6383" y="9402"/>
                </a:cubicBezTo>
                <a:lnTo>
                  <a:pt x="6383" y="21593"/>
                </a:lnTo>
                <a:lnTo>
                  <a:pt x="8" y="21593"/>
                </a:lnTo>
                <a:lnTo>
                  <a:pt x="8" y="48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A8A81B58-669D-4DA9-95B2-2C4AECB44074}"/>
              </a:ext>
            </a:extLst>
          </p:cNvPr>
          <p:cNvSpPr/>
          <p:nvPr userDrawn="1"/>
        </p:nvSpPr>
        <p:spPr>
          <a:xfrm>
            <a:off x="929044" y="6451387"/>
            <a:ext cx="54528" cy="108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29" y="21600"/>
                </a:moveTo>
                <a:cubicBezTo>
                  <a:pt x="12039" y="21600"/>
                  <a:pt x="9241" y="21136"/>
                  <a:pt x="7333" y="20212"/>
                </a:cubicBezTo>
                <a:cubicBezTo>
                  <a:pt x="5426" y="19289"/>
                  <a:pt x="4466" y="17913"/>
                  <a:pt x="4466" y="16084"/>
                </a:cubicBezTo>
                <a:lnTo>
                  <a:pt x="4466" y="7225"/>
                </a:lnTo>
                <a:lnTo>
                  <a:pt x="0" y="7225"/>
                </a:lnTo>
                <a:lnTo>
                  <a:pt x="0" y="3779"/>
                </a:lnTo>
                <a:lnTo>
                  <a:pt x="4466" y="3779"/>
                </a:lnTo>
                <a:lnTo>
                  <a:pt x="4466" y="0"/>
                </a:lnTo>
                <a:lnTo>
                  <a:pt x="14061" y="0"/>
                </a:lnTo>
                <a:lnTo>
                  <a:pt x="14061" y="3779"/>
                </a:lnTo>
                <a:lnTo>
                  <a:pt x="21383" y="3779"/>
                </a:lnTo>
                <a:lnTo>
                  <a:pt x="21383" y="7225"/>
                </a:lnTo>
                <a:lnTo>
                  <a:pt x="14061" y="7225"/>
                </a:lnTo>
                <a:lnTo>
                  <a:pt x="14061" y="15648"/>
                </a:lnTo>
                <a:cubicBezTo>
                  <a:pt x="14061" y="16342"/>
                  <a:pt x="14381" y="16858"/>
                  <a:pt x="15032" y="17202"/>
                </a:cubicBezTo>
                <a:cubicBezTo>
                  <a:pt x="15672" y="17546"/>
                  <a:pt x="16643" y="17718"/>
                  <a:pt x="17933" y="17718"/>
                </a:cubicBezTo>
                <a:cubicBezTo>
                  <a:pt x="18642" y="17718"/>
                  <a:pt x="19304" y="17689"/>
                  <a:pt x="19898" y="17632"/>
                </a:cubicBezTo>
                <a:cubicBezTo>
                  <a:pt x="20492" y="17575"/>
                  <a:pt x="21063" y="17494"/>
                  <a:pt x="21600" y="17380"/>
                </a:cubicBezTo>
                <a:lnTo>
                  <a:pt x="21600" y="21124"/>
                </a:lnTo>
                <a:cubicBezTo>
                  <a:pt x="20937" y="21233"/>
                  <a:pt x="20115" y="21342"/>
                  <a:pt x="19133" y="21439"/>
                </a:cubicBezTo>
                <a:cubicBezTo>
                  <a:pt x="18150" y="21548"/>
                  <a:pt x="17008" y="21600"/>
                  <a:pt x="15729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88CA49F1-66DE-BB6B-73E7-F4C78ACCC07B}"/>
              </a:ext>
            </a:extLst>
          </p:cNvPr>
          <p:cNvSpPr/>
          <p:nvPr userDrawn="1"/>
        </p:nvSpPr>
        <p:spPr>
          <a:xfrm>
            <a:off x="999662" y="6470299"/>
            <a:ext cx="82065" cy="89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78" y="21600"/>
                </a:moveTo>
                <a:cubicBezTo>
                  <a:pt x="6755" y="21600"/>
                  <a:pt x="5715" y="21447"/>
                  <a:pt x="4759" y="21135"/>
                </a:cubicBezTo>
                <a:cubicBezTo>
                  <a:pt x="3802" y="20823"/>
                  <a:pt x="2968" y="20345"/>
                  <a:pt x="2262" y="19699"/>
                </a:cubicBezTo>
                <a:cubicBezTo>
                  <a:pt x="1556" y="19054"/>
                  <a:pt x="1002" y="18222"/>
                  <a:pt x="600" y="17209"/>
                </a:cubicBezTo>
                <a:cubicBezTo>
                  <a:pt x="205" y="16196"/>
                  <a:pt x="0" y="15003"/>
                  <a:pt x="0" y="13630"/>
                </a:cubicBezTo>
                <a:lnTo>
                  <a:pt x="0" y="0"/>
                </a:lnTo>
                <a:lnTo>
                  <a:pt x="6375" y="0"/>
                </a:lnTo>
                <a:lnTo>
                  <a:pt x="6375" y="12818"/>
                </a:lnTo>
                <a:cubicBezTo>
                  <a:pt x="6375" y="14220"/>
                  <a:pt x="6717" y="15281"/>
                  <a:pt x="7392" y="15995"/>
                </a:cubicBezTo>
                <a:cubicBezTo>
                  <a:pt x="8068" y="16710"/>
                  <a:pt x="9077" y="17070"/>
                  <a:pt x="10398" y="17070"/>
                </a:cubicBezTo>
                <a:cubicBezTo>
                  <a:pt x="11756" y="17070"/>
                  <a:pt x="12895" y="16689"/>
                  <a:pt x="13828" y="15919"/>
                </a:cubicBezTo>
                <a:cubicBezTo>
                  <a:pt x="14754" y="15149"/>
                  <a:pt x="15225" y="13984"/>
                  <a:pt x="15225" y="12423"/>
                </a:cubicBezTo>
                <a:lnTo>
                  <a:pt x="15225" y="7"/>
                </a:lnTo>
                <a:lnTo>
                  <a:pt x="21600" y="7"/>
                </a:lnTo>
                <a:lnTo>
                  <a:pt x="21600" y="21156"/>
                </a:lnTo>
                <a:lnTo>
                  <a:pt x="15225" y="21156"/>
                </a:lnTo>
                <a:lnTo>
                  <a:pt x="15225" y="17840"/>
                </a:lnTo>
                <a:cubicBezTo>
                  <a:pt x="14633" y="18923"/>
                  <a:pt x="13745" y="19817"/>
                  <a:pt x="12546" y="20532"/>
                </a:cubicBezTo>
                <a:cubicBezTo>
                  <a:pt x="11354" y="21239"/>
                  <a:pt x="9798" y="21600"/>
                  <a:pt x="7878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DCFE9E80-88D8-5CC8-4000-65F3496C0729}"/>
              </a:ext>
            </a:extLst>
          </p:cNvPr>
          <p:cNvSpPr/>
          <p:nvPr userDrawn="1"/>
        </p:nvSpPr>
        <p:spPr>
          <a:xfrm>
            <a:off x="1103555" y="6468979"/>
            <a:ext cx="52797" cy="88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321"/>
                </a:moveTo>
                <a:lnTo>
                  <a:pt x="9980" y="321"/>
                </a:lnTo>
                <a:lnTo>
                  <a:pt x="9980" y="4388"/>
                </a:lnTo>
                <a:cubicBezTo>
                  <a:pt x="11124" y="2951"/>
                  <a:pt x="12611" y="1863"/>
                  <a:pt x="14451" y="1137"/>
                </a:cubicBezTo>
                <a:cubicBezTo>
                  <a:pt x="16280" y="405"/>
                  <a:pt x="18674" y="28"/>
                  <a:pt x="21600" y="0"/>
                </a:cubicBezTo>
                <a:lnTo>
                  <a:pt x="21600" y="5491"/>
                </a:lnTo>
                <a:cubicBezTo>
                  <a:pt x="17884" y="5463"/>
                  <a:pt x="15017" y="5860"/>
                  <a:pt x="13000" y="6670"/>
                </a:cubicBezTo>
                <a:cubicBezTo>
                  <a:pt x="10983" y="7486"/>
                  <a:pt x="9968" y="8909"/>
                  <a:pt x="9968" y="10940"/>
                </a:cubicBezTo>
                <a:lnTo>
                  <a:pt x="9968" y="21600"/>
                </a:lnTo>
                <a:lnTo>
                  <a:pt x="0" y="21600"/>
                </a:lnTo>
                <a:lnTo>
                  <a:pt x="0" y="32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90028806-F258-D362-7654-8A4452EC5005}"/>
              </a:ext>
            </a:extLst>
          </p:cNvPr>
          <p:cNvSpPr/>
          <p:nvPr userDrawn="1"/>
        </p:nvSpPr>
        <p:spPr>
          <a:xfrm>
            <a:off x="1165609" y="6468291"/>
            <a:ext cx="88092" cy="91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56" y="21600"/>
                </a:moveTo>
                <a:cubicBezTo>
                  <a:pt x="9637" y="21600"/>
                  <a:pt x="8138" y="21363"/>
                  <a:pt x="6759" y="20888"/>
                </a:cubicBezTo>
                <a:cubicBezTo>
                  <a:pt x="5388" y="20413"/>
                  <a:pt x="4207" y="19714"/>
                  <a:pt x="3217" y="18791"/>
                </a:cubicBezTo>
                <a:cubicBezTo>
                  <a:pt x="2199" y="17896"/>
                  <a:pt x="1407" y="16804"/>
                  <a:pt x="848" y="15508"/>
                </a:cubicBezTo>
                <a:cubicBezTo>
                  <a:pt x="283" y="14219"/>
                  <a:pt x="0" y="12740"/>
                  <a:pt x="0" y="11078"/>
                </a:cubicBezTo>
                <a:lnTo>
                  <a:pt x="0" y="10759"/>
                </a:lnTo>
                <a:cubicBezTo>
                  <a:pt x="0" y="9124"/>
                  <a:pt x="283" y="7645"/>
                  <a:pt x="848" y="6329"/>
                </a:cubicBezTo>
                <a:cubicBezTo>
                  <a:pt x="1414" y="5013"/>
                  <a:pt x="2199" y="3880"/>
                  <a:pt x="3217" y="2931"/>
                </a:cubicBezTo>
                <a:cubicBezTo>
                  <a:pt x="4207" y="2008"/>
                  <a:pt x="5374" y="1289"/>
                  <a:pt x="6724" y="773"/>
                </a:cubicBezTo>
                <a:cubicBezTo>
                  <a:pt x="8067" y="258"/>
                  <a:pt x="9524" y="0"/>
                  <a:pt x="11093" y="0"/>
                </a:cubicBezTo>
                <a:cubicBezTo>
                  <a:pt x="12493" y="0"/>
                  <a:pt x="13830" y="204"/>
                  <a:pt x="15095" y="611"/>
                </a:cubicBezTo>
                <a:cubicBezTo>
                  <a:pt x="16361" y="1018"/>
                  <a:pt x="17471" y="1648"/>
                  <a:pt x="18432" y="2490"/>
                </a:cubicBezTo>
                <a:cubicBezTo>
                  <a:pt x="19394" y="3331"/>
                  <a:pt x="20165" y="4423"/>
                  <a:pt x="20737" y="5753"/>
                </a:cubicBezTo>
                <a:cubicBezTo>
                  <a:pt x="21317" y="7082"/>
                  <a:pt x="21600" y="8677"/>
                  <a:pt x="21600" y="10522"/>
                </a:cubicBezTo>
                <a:lnTo>
                  <a:pt x="21600" y="12102"/>
                </a:lnTo>
                <a:lnTo>
                  <a:pt x="6059" y="12102"/>
                </a:lnTo>
                <a:cubicBezTo>
                  <a:pt x="6144" y="13846"/>
                  <a:pt x="6646" y="15182"/>
                  <a:pt x="7565" y="16119"/>
                </a:cubicBezTo>
                <a:cubicBezTo>
                  <a:pt x="8484" y="17055"/>
                  <a:pt x="9771" y="17523"/>
                  <a:pt x="11419" y="17523"/>
                </a:cubicBezTo>
                <a:cubicBezTo>
                  <a:pt x="12819" y="17523"/>
                  <a:pt x="13872" y="17258"/>
                  <a:pt x="14572" y="16729"/>
                </a:cubicBezTo>
                <a:cubicBezTo>
                  <a:pt x="15272" y="16200"/>
                  <a:pt x="15717" y="15501"/>
                  <a:pt x="15908" y="14633"/>
                </a:cubicBezTo>
                <a:lnTo>
                  <a:pt x="21558" y="14633"/>
                </a:lnTo>
                <a:cubicBezTo>
                  <a:pt x="21197" y="16872"/>
                  <a:pt x="20136" y="18595"/>
                  <a:pt x="18362" y="19795"/>
                </a:cubicBezTo>
                <a:cubicBezTo>
                  <a:pt x="16594" y="21003"/>
                  <a:pt x="14226" y="21600"/>
                  <a:pt x="11256" y="21600"/>
                </a:cubicBezTo>
                <a:close/>
                <a:moveTo>
                  <a:pt x="15795" y="8588"/>
                </a:moveTo>
                <a:cubicBezTo>
                  <a:pt x="15682" y="7008"/>
                  <a:pt x="15230" y="5841"/>
                  <a:pt x="14438" y="5088"/>
                </a:cubicBezTo>
                <a:cubicBezTo>
                  <a:pt x="13639" y="4335"/>
                  <a:pt x="12529" y="3962"/>
                  <a:pt x="11100" y="3962"/>
                </a:cubicBezTo>
                <a:cubicBezTo>
                  <a:pt x="9750" y="3962"/>
                  <a:pt x="8647" y="4362"/>
                  <a:pt x="7785" y="5169"/>
                </a:cubicBezTo>
                <a:cubicBezTo>
                  <a:pt x="6922" y="5977"/>
                  <a:pt x="6377" y="7116"/>
                  <a:pt x="6158" y="8588"/>
                </a:cubicBezTo>
                <a:lnTo>
                  <a:pt x="15795" y="85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2860" rIns="2286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42F5F53F-CCDC-6FF1-117E-88B497D080CA}"/>
              </a:ext>
            </a:extLst>
          </p:cNvPr>
          <p:cNvSpPr/>
          <p:nvPr userDrawn="1"/>
        </p:nvSpPr>
        <p:spPr>
          <a:xfrm>
            <a:off x="1313035" y="6436718"/>
            <a:ext cx="391716" cy="152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64" y="0"/>
                </a:moveTo>
                <a:cubicBezTo>
                  <a:pt x="2049" y="0"/>
                  <a:pt x="1758" y="101"/>
                  <a:pt x="1499" y="336"/>
                </a:cubicBezTo>
                <a:cubicBezTo>
                  <a:pt x="1238" y="571"/>
                  <a:pt x="1010" y="908"/>
                  <a:pt x="821" y="1317"/>
                </a:cubicBezTo>
                <a:cubicBezTo>
                  <a:pt x="631" y="1730"/>
                  <a:pt x="488" y="2214"/>
                  <a:pt x="383" y="2774"/>
                </a:cubicBezTo>
                <a:cubicBezTo>
                  <a:pt x="278" y="3333"/>
                  <a:pt x="230" y="3922"/>
                  <a:pt x="230" y="4567"/>
                </a:cubicBezTo>
                <a:cubicBezTo>
                  <a:pt x="230" y="5320"/>
                  <a:pt x="273" y="5973"/>
                  <a:pt x="372" y="6500"/>
                </a:cubicBezTo>
                <a:cubicBezTo>
                  <a:pt x="471" y="7030"/>
                  <a:pt x="617" y="7464"/>
                  <a:pt x="810" y="7816"/>
                </a:cubicBezTo>
                <a:cubicBezTo>
                  <a:pt x="1001" y="8173"/>
                  <a:pt x="1235" y="8466"/>
                  <a:pt x="1510" y="8685"/>
                </a:cubicBezTo>
                <a:cubicBezTo>
                  <a:pt x="1785" y="8904"/>
                  <a:pt x="2093" y="9103"/>
                  <a:pt x="2440" y="9245"/>
                </a:cubicBezTo>
                <a:cubicBezTo>
                  <a:pt x="2757" y="9371"/>
                  <a:pt x="3021" y="9519"/>
                  <a:pt x="3228" y="9693"/>
                </a:cubicBezTo>
                <a:cubicBezTo>
                  <a:pt x="3435" y="9864"/>
                  <a:pt x="3600" y="10059"/>
                  <a:pt x="3720" y="10310"/>
                </a:cubicBezTo>
                <a:cubicBezTo>
                  <a:pt x="3840" y="10561"/>
                  <a:pt x="3923" y="10882"/>
                  <a:pt x="3972" y="11234"/>
                </a:cubicBezTo>
                <a:cubicBezTo>
                  <a:pt x="4021" y="11587"/>
                  <a:pt x="4049" y="11993"/>
                  <a:pt x="4049" y="12467"/>
                </a:cubicBezTo>
                <a:cubicBezTo>
                  <a:pt x="4049" y="12941"/>
                  <a:pt x="4006" y="13363"/>
                  <a:pt x="3928" y="13756"/>
                </a:cubicBezTo>
                <a:cubicBezTo>
                  <a:pt x="3850" y="14149"/>
                  <a:pt x="3746" y="14509"/>
                  <a:pt x="3611" y="14792"/>
                </a:cubicBezTo>
                <a:cubicBezTo>
                  <a:pt x="3476" y="15076"/>
                  <a:pt x="3316" y="15287"/>
                  <a:pt x="3129" y="15437"/>
                </a:cubicBezTo>
                <a:cubicBezTo>
                  <a:pt x="2945" y="15587"/>
                  <a:pt x="2748" y="15661"/>
                  <a:pt x="2539" y="15661"/>
                </a:cubicBezTo>
                <a:cubicBezTo>
                  <a:pt x="2205" y="15661"/>
                  <a:pt x="1931" y="15551"/>
                  <a:pt x="1718" y="15353"/>
                </a:cubicBezTo>
                <a:cubicBezTo>
                  <a:pt x="1503" y="15158"/>
                  <a:pt x="1334" y="14908"/>
                  <a:pt x="1204" y="14568"/>
                </a:cubicBezTo>
                <a:cubicBezTo>
                  <a:pt x="1073" y="14228"/>
                  <a:pt x="970" y="13813"/>
                  <a:pt x="908" y="13363"/>
                </a:cubicBezTo>
                <a:cubicBezTo>
                  <a:pt x="846" y="12914"/>
                  <a:pt x="812" y="12437"/>
                  <a:pt x="788" y="11935"/>
                </a:cubicBezTo>
                <a:lnTo>
                  <a:pt x="0" y="11935"/>
                </a:lnTo>
                <a:cubicBezTo>
                  <a:pt x="30" y="12660"/>
                  <a:pt x="95" y="13364"/>
                  <a:pt x="197" y="14008"/>
                </a:cubicBezTo>
                <a:cubicBezTo>
                  <a:pt x="299" y="14656"/>
                  <a:pt x="459" y="15203"/>
                  <a:pt x="657" y="15689"/>
                </a:cubicBezTo>
                <a:cubicBezTo>
                  <a:pt x="854" y="16179"/>
                  <a:pt x="1106" y="16574"/>
                  <a:pt x="1412" y="16865"/>
                </a:cubicBezTo>
                <a:cubicBezTo>
                  <a:pt x="1717" y="17157"/>
                  <a:pt x="2093" y="17314"/>
                  <a:pt x="2539" y="17314"/>
                </a:cubicBezTo>
                <a:cubicBezTo>
                  <a:pt x="2866" y="17314"/>
                  <a:pt x="3165" y="17177"/>
                  <a:pt x="3447" y="16921"/>
                </a:cubicBezTo>
                <a:cubicBezTo>
                  <a:pt x="3728" y="16670"/>
                  <a:pt x="3965" y="16335"/>
                  <a:pt x="4169" y="15885"/>
                </a:cubicBezTo>
                <a:cubicBezTo>
                  <a:pt x="4373" y="15435"/>
                  <a:pt x="4536" y="14896"/>
                  <a:pt x="4650" y="14288"/>
                </a:cubicBezTo>
                <a:cubicBezTo>
                  <a:pt x="4765" y="13680"/>
                  <a:pt x="4826" y="13036"/>
                  <a:pt x="4826" y="12327"/>
                </a:cubicBezTo>
                <a:cubicBezTo>
                  <a:pt x="4826" y="11525"/>
                  <a:pt x="4779" y="10833"/>
                  <a:pt x="4683" y="10282"/>
                </a:cubicBezTo>
                <a:cubicBezTo>
                  <a:pt x="4588" y="9731"/>
                  <a:pt x="4436" y="9286"/>
                  <a:pt x="4246" y="8909"/>
                </a:cubicBezTo>
                <a:cubicBezTo>
                  <a:pt x="4055" y="8532"/>
                  <a:pt x="3824" y="8219"/>
                  <a:pt x="3545" y="7984"/>
                </a:cubicBezTo>
                <a:cubicBezTo>
                  <a:pt x="3267" y="7750"/>
                  <a:pt x="2942" y="7566"/>
                  <a:pt x="2571" y="7424"/>
                </a:cubicBezTo>
                <a:cubicBezTo>
                  <a:pt x="2231" y="7299"/>
                  <a:pt x="1957" y="7130"/>
                  <a:pt x="1751" y="6948"/>
                </a:cubicBezTo>
                <a:cubicBezTo>
                  <a:pt x="1544" y="6766"/>
                  <a:pt x="1384" y="6567"/>
                  <a:pt x="1269" y="6332"/>
                </a:cubicBezTo>
                <a:cubicBezTo>
                  <a:pt x="1155" y="6097"/>
                  <a:pt x="1079" y="5815"/>
                  <a:pt x="1040" y="5491"/>
                </a:cubicBezTo>
                <a:cubicBezTo>
                  <a:pt x="1000" y="5171"/>
                  <a:pt x="974" y="4808"/>
                  <a:pt x="974" y="4398"/>
                </a:cubicBezTo>
                <a:cubicBezTo>
                  <a:pt x="974" y="3596"/>
                  <a:pt x="1092" y="2920"/>
                  <a:pt x="1324" y="2409"/>
                </a:cubicBezTo>
                <a:cubicBezTo>
                  <a:pt x="1556" y="1895"/>
                  <a:pt x="1906" y="1653"/>
                  <a:pt x="2364" y="1653"/>
                </a:cubicBezTo>
                <a:cubicBezTo>
                  <a:pt x="2828" y="1653"/>
                  <a:pt x="3177" y="1859"/>
                  <a:pt x="3425" y="2325"/>
                </a:cubicBezTo>
                <a:cubicBezTo>
                  <a:pt x="3671" y="2791"/>
                  <a:pt x="3836" y="3581"/>
                  <a:pt x="3917" y="4651"/>
                </a:cubicBezTo>
                <a:lnTo>
                  <a:pt x="4640" y="4651"/>
                </a:lnTo>
                <a:cubicBezTo>
                  <a:pt x="4573" y="3139"/>
                  <a:pt x="4343" y="1971"/>
                  <a:pt x="3950" y="1177"/>
                </a:cubicBezTo>
                <a:cubicBezTo>
                  <a:pt x="3557" y="382"/>
                  <a:pt x="3031" y="0"/>
                  <a:pt x="2364" y="0"/>
                </a:cubicBezTo>
                <a:close/>
                <a:moveTo>
                  <a:pt x="8185" y="4511"/>
                </a:moveTo>
                <a:cubicBezTo>
                  <a:pt x="7838" y="4511"/>
                  <a:pt x="7524" y="4679"/>
                  <a:pt x="7233" y="4987"/>
                </a:cubicBezTo>
                <a:cubicBezTo>
                  <a:pt x="6943" y="5295"/>
                  <a:pt x="6688" y="5716"/>
                  <a:pt x="6478" y="6275"/>
                </a:cubicBezTo>
                <a:cubicBezTo>
                  <a:pt x="6268" y="6834"/>
                  <a:pt x="6106" y="7495"/>
                  <a:pt x="5985" y="8265"/>
                </a:cubicBezTo>
                <a:cubicBezTo>
                  <a:pt x="5865" y="9038"/>
                  <a:pt x="5810" y="9914"/>
                  <a:pt x="5810" y="10842"/>
                </a:cubicBezTo>
                <a:lnTo>
                  <a:pt x="5810" y="11010"/>
                </a:lnTo>
                <a:cubicBezTo>
                  <a:pt x="5810" y="11910"/>
                  <a:pt x="5868" y="12762"/>
                  <a:pt x="5985" y="13532"/>
                </a:cubicBezTo>
                <a:cubicBezTo>
                  <a:pt x="6103" y="14305"/>
                  <a:pt x="6268" y="14962"/>
                  <a:pt x="6478" y="15521"/>
                </a:cubicBezTo>
                <a:cubicBezTo>
                  <a:pt x="6688" y="16080"/>
                  <a:pt x="6931" y="16521"/>
                  <a:pt x="7222" y="16837"/>
                </a:cubicBezTo>
                <a:cubicBezTo>
                  <a:pt x="7513" y="17153"/>
                  <a:pt x="7838" y="17314"/>
                  <a:pt x="8185" y="17314"/>
                </a:cubicBezTo>
                <a:cubicBezTo>
                  <a:pt x="8530" y="17313"/>
                  <a:pt x="8844" y="17145"/>
                  <a:pt x="9137" y="16837"/>
                </a:cubicBezTo>
                <a:cubicBezTo>
                  <a:pt x="9426" y="16529"/>
                  <a:pt x="9679" y="16100"/>
                  <a:pt x="9892" y="15549"/>
                </a:cubicBezTo>
                <a:cubicBezTo>
                  <a:pt x="10105" y="14998"/>
                  <a:pt x="10274" y="14337"/>
                  <a:pt x="10395" y="13560"/>
                </a:cubicBezTo>
                <a:cubicBezTo>
                  <a:pt x="10516" y="12778"/>
                  <a:pt x="10570" y="11938"/>
                  <a:pt x="10570" y="11010"/>
                </a:cubicBezTo>
                <a:lnTo>
                  <a:pt x="10570" y="10814"/>
                </a:lnTo>
                <a:cubicBezTo>
                  <a:pt x="10570" y="9882"/>
                  <a:pt x="10516" y="9038"/>
                  <a:pt x="10395" y="8265"/>
                </a:cubicBezTo>
                <a:cubicBezTo>
                  <a:pt x="10274" y="7491"/>
                  <a:pt x="10102" y="6826"/>
                  <a:pt x="9892" y="6275"/>
                </a:cubicBezTo>
                <a:cubicBezTo>
                  <a:pt x="9682" y="5724"/>
                  <a:pt x="9431" y="5295"/>
                  <a:pt x="9137" y="4987"/>
                </a:cubicBezTo>
                <a:cubicBezTo>
                  <a:pt x="8843" y="4679"/>
                  <a:pt x="8525" y="4511"/>
                  <a:pt x="8185" y="4511"/>
                </a:cubicBezTo>
                <a:close/>
                <a:moveTo>
                  <a:pt x="14116" y="4539"/>
                </a:moveTo>
                <a:cubicBezTo>
                  <a:pt x="13713" y="4538"/>
                  <a:pt x="13382" y="4749"/>
                  <a:pt x="13120" y="5183"/>
                </a:cubicBezTo>
                <a:cubicBezTo>
                  <a:pt x="12856" y="5616"/>
                  <a:pt x="12662" y="6112"/>
                  <a:pt x="12551" y="6696"/>
                </a:cubicBezTo>
                <a:lnTo>
                  <a:pt x="12551" y="4735"/>
                </a:lnTo>
                <a:lnTo>
                  <a:pt x="11785" y="4735"/>
                </a:lnTo>
                <a:lnTo>
                  <a:pt x="11785" y="17089"/>
                </a:lnTo>
                <a:lnTo>
                  <a:pt x="12551" y="17089"/>
                </a:lnTo>
                <a:lnTo>
                  <a:pt x="12551" y="9581"/>
                </a:lnTo>
                <a:cubicBezTo>
                  <a:pt x="12551" y="9026"/>
                  <a:pt x="12596" y="8550"/>
                  <a:pt x="12671" y="8125"/>
                </a:cubicBezTo>
                <a:cubicBezTo>
                  <a:pt x="12746" y="7695"/>
                  <a:pt x="12843" y="7316"/>
                  <a:pt x="12967" y="7032"/>
                </a:cubicBezTo>
                <a:cubicBezTo>
                  <a:pt x="13091" y="6748"/>
                  <a:pt x="13230" y="6557"/>
                  <a:pt x="13393" y="6416"/>
                </a:cubicBezTo>
                <a:cubicBezTo>
                  <a:pt x="13557" y="6274"/>
                  <a:pt x="13728" y="6191"/>
                  <a:pt x="13908" y="6191"/>
                </a:cubicBezTo>
                <a:cubicBezTo>
                  <a:pt x="14297" y="6191"/>
                  <a:pt x="14586" y="6441"/>
                  <a:pt x="14772" y="6948"/>
                </a:cubicBezTo>
                <a:cubicBezTo>
                  <a:pt x="14958" y="7454"/>
                  <a:pt x="15046" y="8239"/>
                  <a:pt x="15046" y="9329"/>
                </a:cubicBezTo>
                <a:lnTo>
                  <a:pt x="15046" y="17089"/>
                </a:lnTo>
                <a:lnTo>
                  <a:pt x="15822" y="17089"/>
                </a:lnTo>
                <a:lnTo>
                  <a:pt x="15822" y="9525"/>
                </a:lnTo>
                <a:cubicBezTo>
                  <a:pt x="15822" y="8626"/>
                  <a:pt x="15774" y="7856"/>
                  <a:pt x="15691" y="7228"/>
                </a:cubicBezTo>
                <a:cubicBezTo>
                  <a:pt x="15607" y="6600"/>
                  <a:pt x="15492" y="6088"/>
                  <a:pt x="15341" y="5687"/>
                </a:cubicBezTo>
                <a:cubicBezTo>
                  <a:pt x="15190" y="5286"/>
                  <a:pt x="15004" y="4973"/>
                  <a:pt x="14794" y="4791"/>
                </a:cubicBezTo>
                <a:cubicBezTo>
                  <a:pt x="14584" y="4608"/>
                  <a:pt x="14362" y="4539"/>
                  <a:pt x="14116" y="4539"/>
                </a:cubicBezTo>
                <a:close/>
                <a:moveTo>
                  <a:pt x="19247" y="4539"/>
                </a:moveTo>
                <a:cubicBezTo>
                  <a:pt x="18914" y="4538"/>
                  <a:pt x="18607" y="4691"/>
                  <a:pt x="18328" y="5015"/>
                </a:cubicBezTo>
                <a:cubicBezTo>
                  <a:pt x="18050" y="5335"/>
                  <a:pt x="17814" y="5772"/>
                  <a:pt x="17617" y="6332"/>
                </a:cubicBezTo>
                <a:cubicBezTo>
                  <a:pt x="17420" y="6891"/>
                  <a:pt x="17269" y="7543"/>
                  <a:pt x="17157" y="8293"/>
                </a:cubicBezTo>
                <a:cubicBezTo>
                  <a:pt x="17046" y="9042"/>
                  <a:pt x="16982" y="9839"/>
                  <a:pt x="16982" y="10674"/>
                </a:cubicBezTo>
                <a:lnTo>
                  <a:pt x="16982" y="10842"/>
                </a:lnTo>
                <a:cubicBezTo>
                  <a:pt x="16982" y="11693"/>
                  <a:pt x="17046" y="12478"/>
                  <a:pt x="17157" y="13195"/>
                </a:cubicBezTo>
                <a:cubicBezTo>
                  <a:pt x="17269" y="13912"/>
                  <a:pt x="17423" y="14526"/>
                  <a:pt x="17617" y="15044"/>
                </a:cubicBezTo>
                <a:cubicBezTo>
                  <a:pt x="17811" y="15563"/>
                  <a:pt x="18045" y="15985"/>
                  <a:pt x="18317" y="16277"/>
                </a:cubicBezTo>
                <a:cubicBezTo>
                  <a:pt x="18589" y="16569"/>
                  <a:pt x="18878" y="16697"/>
                  <a:pt x="19193" y="16697"/>
                </a:cubicBezTo>
                <a:cubicBezTo>
                  <a:pt x="19366" y="16697"/>
                  <a:pt x="19540" y="16635"/>
                  <a:pt x="19707" y="16501"/>
                </a:cubicBezTo>
                <a:cubicBezTo>
                  <a:pt x="19872" y="16367"/>
                  <a:pt x="20022" y="16212"/>
                  <a:pt x="20167" y="15997"/>
                </a:cubicBezTo>
                <a:cubicBezTo>
                  <a:pt x="20311" y="15782"/>
                  <a:pt x="20446" y="15524"/>
                  <a:pt x="20560" y="15240"/>
                </a:cubicBezTo>
                <a:cubicBezTo>
                  <a:pt x="20675" y="14957"/>
                  <a:pt x="20766" y="14672"/>
                  <a:pt x="20834" y="14372"/>
                </a:cubicBezTo>
                <a:lnTo>
                  <a:pt x="20834" y="16165"/>
                </a:lnTo>
                <a:cubicBezTo>
                  <a:pt x="20834" y="17486"/>
                  <a:pt x="20700" y="18443"/>
                  <a:pt x="20418" y="19051"/>
                </a:cubicBezTo>
                <a:cubicBezTo>
                  <a:pt x="20137" y="19658"/>
                  <a:pt x="19756" y="19975"/>
                  <a:pt x="19280" y="19975"/>
                </a:cubicBezTo>
                <a:cubicBezTo>
                  <a:pt x="18458" y="19975"/>
                  <a:pt x="17991" y="19252"/>
                  <a:pt x="17880" y="17818"/>
                </a:cubicBezTo>
                <a:lnTo>
                  <a:pt x="17092" y="17818"/>
                </a:lnTo>
                <a:cubicBezTo>
                  <a:pt x="17122" y="18337"/>
                  <a:pt x="17190" y="18809"/>
                  <a:pt x="17289" y="19275"/>
                </a:cubicBezTo>
                <a:cubicBezTo>
                  <a:pt x="17387" y="19737"/>
                  <a:pt x="17517" y="20139"/>
                  <a:pt x="17694" y="20479"/>
                </a:cubicBezTo>
                <a:cubicBezTo>
                  <a:pt x="17870" y="20816"/>
                  <a:pt x="18088" y="21085"/>
                  <a:pt x="18350" y="21292"/>
                </a:cubicBezTo>
                <a:cubicBezTo>
                  <a:pt x="18613" y="21499"/>
                  <a:pt x="18933" y="21600"/>
                  <a:pt x="19291" y="21600"/>
                </a:cubicBezTo>
                <a:cubicBezTo>
                  <a:pt x="19630" y="21600"/>
                  <a:pt x="19941" y="21511"/>
                  <a:pt x="20221" y="21292"/>
                </a:cubicBezTo>
                <a:cubicBezTo>
                  <a:pt x="20503" y="21069"/>
                  <a:pt x="20740" y="20725"/>
                  <a:pt x="20943" y="20283"/>
                </a:cubicBezTo>
                <a:cubicBezTo>
                  <a:pt x="21147" y="19842"/>
                  <a:pt x="21307" y="19299"/>
                  <a:pt x="21425" y="18630"/>
                </a:cubicBezTo>
                <a:cubicBezTo>
                  <a:pt x="21543" y="17962"/>
                  <a:pt x="21600" y="17176"/>
                  <a:pt x="21600" y="16277"/>
                </a:cubicBezTo>
                <a:lnTo>
                  <a:pt x="21600" y="4763"/>
                </a:lnTo>
                <a:lnTo>
                  <a:pt x="20834" y="4763"/>
                </a:lnTo>
                <a:lnTo>
                  <a:pt x="20834" y="6724"/>
                </a:lnTo>
                <a:cubicBezTo>
                  <a:pt x="20693" y="6124"/>
                  <a:pt x="20496" y="5616"/>
                  <a:pt x="20243" y="5183"/>
                </a:cubicBezTo>
                <a:cubicBezTo>
                  <a:pt x="19989" y="4749"/>
                  <a:pt x="19656" y="4539"/>
                  <a:pt x="19247" y="4539"/>
                </a:cubicBezTo>
                <a:close/>
                <a:moveTo>
                  <a:pt x="8185" y="6191"/>
                </a:moveTo>
                <a:cubicBezTo>
                  <a:pt x="8426" y="6191"/>
                  <a:pt x="8647" y="6281"/>
                  <a:pt x="8841" y="6500"/>
                </a:cubicBezTo>
                <a:cubicBezTo>
                  <a:pt x="9037" y="6718"/>
                  <a:pt x="9206" y="7043"/>
                  <a:pt x="9345" y="7452"/>
                </a:cubicBezTo>
                <a:cubicBezTo>
                  <a:pt x="9483" y="7861"/>
                  <a:pt x="9587" y="8358"/>
                  <a:pt x="9662" y="8937"/>
                </a:cubicBezTo>
                <a:cubicBezTo>
                  <a:pt x="9737" y="9516"/>
                  <a:pt x="9771" y="10165"/>
                  <a:pt x="9771" y="10870"/>
                </a:cubicBezTo>
                <a:lnTo>
                  <a:pt x="9771" y="11038"/>
                </a:lnTo>
                <a:cubicBezTo>
                  <a:pt x="9771" y="11727"/>
                  <a:pt x="9737" y="12344"/>
                  <a:pt x="9662" y="12915"/>
                </a:cubicBezTo>
                <a:cubicBezTo>
                  <a:pt x="9589" y="13490"/>
                  <a:pt x="9480" y="13991"/>
                  <a:pt x="9345" y="14400"/>
                </a:cubicBezTo>
                <a:cubicBezTo>
                  <a:pt x="9208" y="14805"/>
                  <a:pt x="9039" y="15106"/>
                  <a:pt x="8841" y="15325"/>
                </a:cubicBezTo>
                <a:cubicBezTo>
                  <a:pt x="8644" y="15543"/>
                  <a:pt x="8426" y="15661"/>
                  <a:pt x="8185" y="15661"/>
                </a:cubicBezTo>
                <a:cubicBezTo>
                  <a:pt x="7690" y="15661"/>
                  <a:pt x="7306" y="15243"/>
                  <a:pt x="7025" y="14400"/>
                </a:cubicBezTo>
                <a:cubicBezTo>
                  <a:pt x="6743" y="13561"/>
                  <a:pt x="6598" y="12420"/>
                  <a:pt x="6598" y="11010"/>
                </a:cubicBezTo>
                <a:lnTo>
                  <a:pt x="6598" y="10842"/>
                </a:lnTo>
                <a:cubicBezTo>
                  <a:pt x="6598" y="10137"/>
                  <a:pt x="6644" y="9480"/>
                  <a:pt x="6719" y="8909"/>
                </a:cubicBezTo>
                <a:cubicBezTo>
                  <a:pt x="6792" y="8334"/>
                  <a:pt x="6888" y="7861"/>
                  <a:pt x="7025" y="7452"/>
                </a:cubicBezTo>
                <a:cubicBezTo>
                  <a:pt x="7162" y="7043"/>
                  <a:pt x="7331" y="6718"/>
                  <a:pt x="7528" y="6500"/>
                </a:cubicBezTo>
                <a:cubicBezTo>
                  <a:pt x="7725" y="6281"/>
                  <a:pt x="7943" y="6191"/>
                  <a:pt x="8185" y="6191"/>
                </a:cubicBezTo>
                <a:close/>
                <a:moveTo>
                  <a:pt x="19324" y="6191"/>
                </a:moveTo>
                <a:cubicBezTo>
                  <a:pt x="19799" y="6191"/>
                  <a:pt x="20176" y="6550"/>
                  <a:pt x="20451" y="7312"/>
                </a:cubicBezTo>
                <a:cubicBezTo>
                  <a:pt x="20725" y="8074"/>
                  <a:pt x="20867" y="9156"/>
                  <a:pt x="20867" y="10534"/>
                </a:cubicBezTo>
                <a:lnTo>
                  <a:pt x="20867" y="10702"/>
                </a:lnTo>
                <a:cubicBezTo>
                  <a:pt x="20867" y="11391"/>
                  <a:pt x="20826" y="12012"/>
                  <a:pt x="20747" y="12551"/>
                </a:cubicBezTo>
                <a:cubicBezTo>
                  <a:pt x="20665" y="13090"/>
                  <a:pt x="20549" y="13527"/>
                  <a:pt x="20407" y="13896"/>
                </a:cubicBezTo>
                <a:cubicBezTo>
                  <a:pt x="20264" y="14264"/>
                  <a:pt x="20098" y="14542"/>
                  <a:pt x="19904" y="14736"/>
                </a:cubicBezTo>
                <a:cubicBezTo>
                  <a:pt x="19708" y="14935"/>
                  <a:pt x="19503" y="15044"/>
                  <a:pt x="19280" y="15044"/>
                </a:cubicBezTo>
                <a:cubicBezTo>
                  <a:pt x="19077" y="15044"/>
                  <a:pt x="18878" y="14931"/>
                  <a:pt x="18700" y="14736"/>
                </a:cubicBezTo>
                <a:cubicBezTo>
                  <a:pt x="18519" y="14542"/>
                  <a:pt x="18363" y="14264"/>
                  <a:pt x="18230" y="13896"/>
                </a:cubicBezTo>
                <a:cubicBezTo>
                  <a:pt x="18098" y="13527"/>
                  <a:pt x="17994" y="13078"/>
                  <a:pt x="17912" y="12551"/>
                </a:cubicBezTo>
                <a:cubicBezTo>
                  <a:pt x="17831" y="12024"/>
                  <a:pt x="17792" y="11431"/>
                  <a:pt x="17792" y="10758"/>
                </a:cubicBezTo>
                <a:lnTo>
                  <a:pt x="17792" y="10562"/>
                </a:lnTo>
                <a:cubicBezTo>
                  <a:pt x="17792" y="9918"/>
                  <a:pt x="17819" y="9336"/>
                  <a:pt x="17891" y="8797"/>
                </a:cubicBezTo>
                <a:cubicBezTo>
                  <a:pt x="17961" y="8258"/>
                  <a:pt x="18067" y="7809"/>
                  <a:pt x="18197" y="7424"/>
                </a:cubicBezTo>
                <a:cubicBezTo>
                  <a:pt x="18326" y="7043"/>
                  <a:pt x="18486" y="6718"/>
                  <a:pt x="18678" y="6500"/>
                </a:cubicBezTo>
                <a:cubicBezTo>
                  <a:pt x="18869" y="6281"/>
                  <a:pt x="19082" y="6191"/>
                  <a:pt x="19324" y="6191"/>
                </a:cubicBezTo>
                <a:close/>
              </a:path>
            </a:pathLst>
          </a:custGeom>
          <a:gradFill>
            <a:gsLst>
              <a:gs pos="0">
                <a:srgbClr val="F343AE"/>
              </a:gs>
              <a:gs pos="36445">
                <a:srgbClr val="A100FF"/>
              </a:gs>
              <a:gs pos="69880">
                <a:srgbClr val="7500C0"/>
              </a:gs>
              <a:gs pos="100000">
                <a:srgbClr val="5D5FFA"/>
              </a:gs>
            </a:gsLst>
            <a:lin ang="18997968"/>
          </a:gradFill>
          <a:ln w="12700">
            <a:miter lim="400000"/>
          </a:ln>
        </p:spPr>
        <p:txBody>
          <a:bodyPr tIns="45720" bIns="45720" anchor="ctr"/>
          <a:lstStyle/>
          <a:p>
            <a:pPr algn="ctr" defTabSz="457189">
              <a:lnSpc>
                <a:spcPts val="1300"/>
              </a:lnSpc>
              <a:spcBef>
                <a:spcPts val="800"/>
              </a:spcBef>
              <a:defRPr sz="1800">
                <a:solidFill>
                  <a:srgbClr val="F343AE"/>
                </a:solidFill>
              </a:defRPr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37752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 spd="med"/>
  <p:hf hdr="0" ftr="0" dt="0"/>
  <p:txStyles>
    <p:titleStyle>
      <a:lvl1pPr marL="0" marR="0" indent="0" algn="l" defTabSz="1734591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 dirty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Graphik" panose="020B0503030202060203" pitchFamily="34" charset="77"/>
          <a:ea typeface="+mj-ea"/>
          <a:cs typeface="+mj-cs"/>
          <a:sym typeface="Graphik Semibold"/>
        </a:defRPr>
      </a:lvl1pPr>
      <a:lvl2pPr marL="0" marR="0" indent="0" algn="l" defTabSz="1734591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0" algn="l" defTabSz="1734591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0" algn="l" defTabSz="1734591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0" algn="l" defTabSz="1734591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0" algn="l" defTabSz="1734591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0" algn="l" defTabSz="1734591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0" algn="l" defTabSz="1734591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0" algn="l" defTabSz="1734591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0" marR="0" indent="0" algn="l" defTabSz="1734591" latinLnBrk="0">
        <a:lnSpc>
          <a:spcPct val="12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Graphik-Light"/>
          <a:ea typeface="Graphik-Light"/>
          <a:cs typeface="Graphik-Light"/>
          <a:sym typeface="Graphik Light"/>
        </a:defRPr>
      </a:lvl1pPr>
      <a:lvl2pPr marL="0" marR="0" indent="0" algn="l" defTabSz="1734591" latinLnBrk="0">
        <a:lnSpc>
          <a:spcPct val="12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Graphik-Light"/>
          <a:ea typeface="Graphik-Light"/>
          <a:cs typeface="Graphik-Light"/>
          <a:sym typeface="Graphik Light"/>
        </a:defRPr>
      </a:lvl2pPr>
      <a:lvl3pPr marL="394845" marR="0" indent="-394845" algn="l" defTabSz="1734591" latinLnBrk="0">
        <a:lnSpc>
          <a:spcPct val="12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Graphik-Light"/>
          <a:ea typeface="Graphik-Light"/>
          <a:cs typeface="Graphik-Light"/>
          <a:sym typeface="Graphik Light"/>
        </a:defRPr>
      </a:lvl3pPr>
      <a:lvl4pPr marL="463971" marR="0" indent="-367136" algn="l" defTabSz="1734591" latinLnBrk="0">
        <a:lnSpc>
          <a:spcPct val="1200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Graphik-Light"/>
          <a:ea typeface="Graphik-Light"/>
          <a:cs typeface="Graphik-Light"/>
          <a:sym typeface="Graphik Light"/>
        </a:defRPr>
      </a:lvl4pPr>
      <a:lvl5pPr marL="567806" marR="0" indent="-384454" algn="l" defTabSz="1734591" latinLnBrk="0">
        <a:lnSpc>
          <a:spcPct val="12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Graphik-Light"/>
          <a:ea typeface="Graphik-Light"/>
          <a:cs typeface="Graphik-Light"/>
          <a:sym typeface="Graphik Light"/>
        </a:defRPr>
      </a:lvl5pPr>
      <a:lvl6pPr marL="466476" marR="0" indent="-296622" algn="l" defTabSz="1734591" latinLnBrk="0">
        <a:lnSpc>
          <a:spcPct val="12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Graphik-Light"/>
          <a:ea typeface="Graphik-Light"/>
          <a:cs typeface="Graphik-Light"/>
          <a:sym typeface="Graphik Light"/>
        </a:defRPr>
      </a:lvl6pPr>
      <a:lvl7pPr marL="0" marR="0" indent="0" algn="l" defTabSz="1734591" latinLnBrk="0">
        <a:lnSpc>
          <a:spcPct val="12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Graphik-Light"/>
          <a:ea typeface="Graphik-Light"/>
          <a:cs typeface="Graphik-Light"/>
          <a:sym typeface="Graphik Light"/>
        </a:defRPr>
      </a:lvl7pPr>
      <a:lvl8pPr marL="0" marR="0" indent="0" algn="l" defTabSz="1734591" latinLnBrk="0">
        <a:lnSpc>
          <a:spcPct val="12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Graphik-Light"/>
          <a:ea typeface="Graphik-Light"/>
          <a:cs typeface="Graphik-Light"/>
          <a:sym typeface="Graphik Light"/>
        </a:defRPr>
      </a:lvl8pPr>
      <a:lvl9pPr marL="0" marR="0" indent="0" algn="l" defTabSz="1734591" latinLnBrk="0">
        <a:lnSpc>
          <a:spcPct val="12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6">
              <a:hueOff val="-3599825"/>
              <a:satOff val="-4545"/>
              <a:lumOff val="-56862"/>
            </a:schemeClr>
          </a:solidFill>
          <a:uFillTx/>
          <a:latin typeface="Graphik-Light"/>
          <a:ea typeface="Graphik-Light"/>
          <a:cs typeface="Graphik-Light"/>
          <a:sym typeface="Graphik Light"/>
        </a:defRPr>
      </a:lvl9pPr>
    </p:bodyStyle>
    <p:otherStyle>
      <a:lvl1pPr marL="0" marR="0" indent="0" algn="r" defTabSz="91437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228594" algn="r" defTabSz="91437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457189" algn="r" defTabSz="91437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685783" algn="r" defTabSz="91437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914377" algn="r" defTabSz="91437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1142971" algn="r" defTabSz="91437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1371566" algn="r" defTabSz="91437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1600160" algn="r" defTabSz="91437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1828754" algn="r" defTabSz="91437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jpe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23.jpeg"/><Relationship Id="rId5" Type="http://schemas.microsoft.com/office/2018/10/relationships/comments" Target="../comments/modernComment_7FFFF6DA_1C5B0944.xml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6DB_5CB40D7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emf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6EC_3C154E8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6ED_FE2B075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6DE_96B9C6FE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Rebekka.Bush@accenture.co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31777"/>
            </a:gs>
            <a:gs pos="0">
              <a:srgbClr val="8928D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3A44A-C158-4A57-4018-39830539E8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42651" y="6497319"/>
            <a:ext cx="736600" cy="107723"/>
          </a:xfrm>
          <a:prstGeom prst="rect">
            <a:avLst/>
          </a:prstGeom>
        </p:spPr>
        <p:txBody>
          <a:bodyPr/>
          <a:lstStyle/>
          <a:p>
            <a:pPr defTabSz="914377" hangingPunct="0">
              <a:lnSpc>
                <a:spcPts val="800"/>
              </a:lnSpc>
              <a:spcBef>
                <a:spcPts val="400"/>
              </a:spcBef>
            </a:pPr>
            <a:fld id="{50C849AE-F814-004C-A32C-66B1D871ADD2}" type="slidenum">
              <a:rPr lang="en-SG" sz="600" kern="0">
                <a:solidFill>
                  <a:srgbClr val="96968C">
                    <a:hueOff val="-3599825"/>
                    <a:satOff val="-4545"/>
                    <a:lumOff val="-56862"/>
                    <a:alpha val="70000"/>
                  </a:srgbClr>
                </a:solidFill>
                <a:latin typeface="Graphik"/>
                <a:sym typeface="Graphik"/>
              </a:rPr>
              <a:pPr defTabSz="914377" hangingPunct="0">
                <a:lnSpc>
                  <a:spcPts val="800"/>
                </a:lnSpc>
                <a:spcBef>
                  <a:spcPts val="400"/>
                </a:spcBef>
              </a:pPr>
              <a:t>1</a:t>
            </a:fld>
            <a:endParaRPr lang="en-SG" sz="600" kern="0"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latin typeface="Graphik"/>
              <a:sym typeface="Graphik"/>
            </a:endParaRP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628CB0F1-0206-6C1F-B455-B92F9D7CE122}"/>
              </a:ext>
            </a:extLst>
          </p:cNvPr>
          <p:cNvSpPr txBox="1">
            <a:spLocks/>
          </p:cNvSpPr>
          <p:nvPr/>
        </p:nvSpPr>
        <p:spPr>
          <a:xfrm>
            <a:off x="2571789" y="4147092"/>
            <a:ext cx="7048416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90000"/>
              </a:lnSpc>
              <a:spcBef>
                <a:spcPts val="0"/>
              </a:spcBef>
            </a:pPr>
            <a:r>
              <a:rPr lang="en-GB" sz="2400" kern="0" spc="-200" dirty="0">
                <a:solidFill>
                  <a:srgbClr val="FFFFFF"/>
                </a:solidFill>
              </a:rPr>
              <a:t>What’s the benefit of Design Research? </a:t>
            </a:r>
            <a:endParaRPr lang="en-GB" sz="2400" kern="0" spc="-200" dirty="0">
              <a:solidFill>
                <a:srgbClr val="FF7A7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B9BC3-754B-4D4A-26F8-C4716D8C95D9}"/>
              </a:ext>
            </a:extLst>
          </p:cNvPr>
          <p:cNvSpPr txBox="1"/>
          <p:nvPr/>
        </p:nvSpPr>
        <p:spPr>
          <a:xfrm>
            <a:off x="3373121" y="-487680"/>
            <a:ext cx="6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defTabSz="2438339" hangingPunct="0">
              <a:lnSpc>
                <a:spcPts val="2133"/>
              </a:lnSpc>
              <a:spcBef>
                <a:spcPts val="1067"/>
              </a:spcBef>
            </a:pPr>
            <a:endParaRPr lang="en-GB" sz="1600" kern="0"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72D2C3-D28A-E223-2BEE-FF3DE7AB8DE5}"/>
              </a:ext>
            </a:extLst>
          </p:cNvPr>
          <p:cNvSpPr/>
          <p:nvPr/>
        </p:nvSpPr>
        <p:spPr>
          <a:xfrm rot="11816518">
            <a:off x="14340224" y="-789138"/>
            <a:ext cx="2287723" cy="364394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solidFill>
            <a:srgbClr val="FF7A79">
              <a:alpha val="2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algn="ctr" defTabSz="1219170" hangingPunct="0">
              <a:lnSpc>
                <a:spcPts val="3467"/>
              </a:lnSpc>
              <a:spcBef>
                <a:spcPts val="2133"/>
              </a:spcBef>
            </a:pPr>
            <a:endParaRPr lang="en-GB" sz="2400" kern="0">
              <a:solidFill>
                <a:srgbClr val="F343AE"/>
              </a:solidFill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36528202-5954-7951-4F1E-BB89326445BC}"/>
              </a:ext>
            </a:extLst>
          </p:cNvPr>
          <p:cNvSpPr txBox="1"/>
          <p:nvPr/>
        </p:nvSpPr>
        <p:spPr>
          <a:xfrm>
            <a:off x="2851432" y="2385784"/>
            <a:ext cx="6489129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ja-JP" altLang="en-US" sz="4400" b="1" kern="0" spc="-20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デザイン・リサーチで</a:t>
            </a:r>
          </a:p>
          <a:p>
            <a:pPr algn="ctr"/>
            <a:r>
              <a:rPr lang="ja-JP" altLang="en-US" sz="4400" b="1" kern="0" spc="-20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できること</a:t>
            </a:r>
          </a:p>
        </p:txBody>
      </p:sp>
    </p:spTree>
    <p:extLst>
      <p:ext uri="{BB962C8B-B14F-4D97-AF65-F5344CB8AC3E}">
        <p14:creationId xmlns:p14="http://schemas.microsoft.com/office/powerpoint/2010/main" val="28140488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in a box&#10;&#10;Description automatically generated">
            <a:extLst>
              <a:ext uri="{FF2B5EF4-FFF2-40B4-BE49-F238E27FC236}">
                <a16:creationId xmlns:a16="http://schemas.microsoft.com/office/drawing/2014/main" id="{60572A65-2A71-B56B-5E0A-4EF7D5287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21" y="-3288409"/>
            <a:ext cx="8780980" cy="10434081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05878FF0-8D32-E277-07B5-348CD7FFC768}"/>
              </a:ext>
            </a:extLst>
          </p:cNvPr>
          <p:cNvSpPr/>
          <p:nvPr/>
        </p:nvSpPr>
        <p:spPr>
          <a:xfrm rot="847622">
            <a:off x="-1405677" y="-1885956"/>
            <a:ext cx="4784390" cy="4389313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839DD8F1-756F-BB0C-33BD-8F6CFE27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21" y="484080"/>
            <a:ext cx="2394807" cy="820866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667" spc="-160" dirty="0">
                <a:solidFill>
                  <a:schemeClr val="bg1"/>
                </a:solidFill>
              </a:rPr>
              <a:t>Why design research?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91DAEDE6-A4A7-3E71-C3A2-738ADE856C5D}"/>
              </a:ext>
            </a:extLst>
          </p:cNvPr>
          <p:cNvSpPr txBox="1">
            <a:spLocks/>
          </p:cNvSpPr>
          <p:nvPr/>
        </p:nvSpPr>
        <p:spPr>
          <a:xfrm>
            <a:off x="431521" y="1614254"/>
            <a:ext cx="261979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734591" latinLnBrk="0">
              <a:lnSpc>
                <a:spcPts val="3900"/>
              </a:lnSpc>
              <a:spcBef>
                <a:spcPts val="1951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ja-JP" altLang="en-US" sz="1600" kern="0" spc="-160">
                <a:solidFill>
                  <a:schemeClr val="bg1"/>
                </a:solidFill>
                <a:latin typeface="+mj-lt"/>
              </a:rPr>
              <a:t>なぜ、デザイン・リサーチは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ja-JP" altLang="en-US" sz="1600" kern="0" spc="-160">
                <a:solidFill>
                  <a:schemeClr val="bg1"/>
                </a:solidFill>
                <a:latin typeface="+mj-lt"/>
              </a:rPr>
              <a:t>重要なのか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9270A-EEE2-E9D1-FB71-EF1A91B01057}"/>
              </a:ext>
            </a:extLst>
          </p:cNvPr>
          <p:cNvSpPr/>
          <p:nvPr/>
        </p:nvSpPr>
        <p:spPr>
          <a:xfrm>
            <a:off x="2542331" y="2348229"/>
            <a:ext cx="367968" cy="367968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6A26DA-FC97-B0AF-F3A6-627785DDD5A4}"/>
              </a:ext>
            </a:extLst>
          </p:cNvPr>
          <p:cNvSpPr/>
          <p:nvPr/>
        </p:nvSpPr>
        <p:spPr>
          <a:xfrm>
            <a:off x="1741417" y="2775398"/>
            <a:ext cx="735936" cy="735936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84508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31">
            <a:extLst>
              <a:ext uri="{FF2B5EF4-FFF2-40B4-BE49-F238E27FC236}">
                <a16:creationId xmlns:a16="http://schemas.microsoft.com/office/drawing/2014/main" id="{2F46B543-274E-3C92-5512-FD0397617794}"/>
              </a:ext>
            </a:extLst>
          </p:cNvPr>
          <p:cNvSpPr/>
          <p:nvPr/>
        </p:nvSpPr>
        <p:spPr>
          <a:xfrm rot="582020">
            <a:off x="-7780260" y="-1657422"/>
            <a:ext cx="11041110" cy="11891875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801932"/>
            <a:ext cx="2616480" cy="82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 dirty="0">
                <a:solidFill>
                  <a:srgbClr val="FFFFFF"/>
                </a:solidFill>
              </a:rPr>
              <a:t>Why design research?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EE60E749-A687-C616-C549-309CC976FDA4}"/>
              </a:ext>
            </a:extLst>
          </p:cNvPr>
          <p:cNvSpPr txBox="1">
            <a:spLocks/>
          </p:cNvSpPr>
          <p:nvPr/>
        </p:nvSpPr>
        <p:spPr>
          <a:xfrm>
            <a:off x="4884174" y="1935456"/>
            <a:ext cx="4621709" cy="850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100639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kern="0" dirty="0">
                <a:solidFill>
                  <a:schemeClr val="tx1"/>
                </a:solidFill>
                <a:cs typeface="Graphik-SemiboldItalic" charset="0"/>
                <a:sym typeface="Helvetica Light"/>
              </a:rPr>
              <a:t>Design research </a:t>
            </a:r>
            <a:r>
              <a:rPr lang="en-US" sz="1600" kern="0" dirty="0">
                <a:solidFill>
                  <a:schemeClr val="tx1"/>
                </a:solidFill>
                <a:latin typeface="Graphik-SemiboldItalic"/>
                <a:ea typeface="Graphik-SemiboldItalic" charset="0"/>
                <a:cs typeface="Graphik-SemiboldItalic" charset="0"/>
                <a:sym typeface="Helvetica Light"/>
              </a:rPr>
              <a:t>reduces the risk </a:t>
            </a:r>
            <a:r>
              <a:rPr lang="en-US" sz="1600" kern="0" dirty="0">
                <a:solidFill>
                  <a:schemeClr val="tx1"/>
                </a:solidFill>
                <a:ea typeface="Graphik-SemiboldItalic" charset="0"/>
                <a:cs typeface="Graphik-SemiboldItalic" charset="0"/>
                <a:sym typeface="Helvetica Light"/>
              </a:rPr>
              <a:t>of developing ineffective designs and </a:t>
            </a:r>
            <a:r>
              <a:rPr lang="en-US" sz="1600" kern="0" dirty="0">
                <a:solidFill>
                  <a:schemeClr val="tx1"/>
                </a:solidFill>
                <a:latin typeface="Graphik-SemiboldItalic"/>
                <a:ea typeface="Graphik-SemiboldItalic" charset="0"/>
                <a:cs typeface="Graphik-SemiboldItalic" charset="0"/>
                <a:sym typeface="Helvetica Light"/>
              </a:rPr>
              <a:t>improves the chances </a:t>
            </a:r>
            <a:r>
              <a:rPr lang="en-US" sz="1600" kern="0" dirty="0">
                <a:solidFill>
                  <a:schemeClr val="tx1"/>
                </a:solidFill>
                <a:ea typeface="Graphik-SemiboldItalic" charset="0"/>
                <a:cs typeface="Graphik-SemiboldItalic" charset="0"/>
                <a:sym typeface="Helvetica Light"/>
              </a:rPr>
              <a:t>of market success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EDE1E553-5B62-62E7-BC94-EFB7C2624C1D}"/>
              </a:ext>
            </a:extLst>
          </p:cNvPr>
          <p:cNvSpPr txBox="1">
            <a:spLocks/>
          </p:cNvSpPr>
          <p:nvPr/>
        </p:nvSpPr>
        <p:spPr>
          <a:xfrm>
            <a:off x="5876634" y="3434576"/>
            <a:ext cx="4787693" cy="71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228594" indent="-228594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ja-JP" altLang="en-US" sz="1333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ことの実態を把握できる</a:t>
            </a:r>
          </a:p>
          <a:p>
            <a:pPr marL="228594" indent="-228594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ja-JP" altLang="en-US" sz="1333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早期の方向転換を可能にする</a:t>
            </a:r>
          </a:p>
          <a:p>
            <a:pPr marL="228594" indent="-228594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ja-JP" altLang="en-US" sz="1333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コラボレーションや内部調整を加速できる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9A267-A0E6-CECB-D438-3131FE332A3D}"/>
              </a:ext>
            </a:extLst>
          </p:cNvPr>
          <p:cNvSpPr txBox="1"/>
          <p:nvPr/>
        </p:nvSpPr>
        <p:spPr>
          <a:xfrm>
            <a:off x="4772662" y="801932"/>
            <a:ext cx="462170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ja-JP" altLang="en-US">
                <a:solidFill>
                  <a:srgbClr val="3F3F3F"/>
                </a:solidFill>
                <a:effectLst/>
                <a:latin typeface="+mj-ea"/>
                <a:ea typeface="+mj-ea"/>
              </a:rPr>
              <a:t>期待している効果が出ないデザイン開発の</a:t>
            </a:r>
            <a:r>
              <a:rPr lang="ja-JP" altLang="en-US" b="1">
                <a:solidFill>
                  <a:srgbClr val="3F3F3F"/>
                </a:solidFill>
                <a:effectLst/>
                <a:latin typeface="+mj-ea"/>
                <a:ea typeface="+mj-ea"/>
              </a:rPr>
              <a:t>リスクを軽減</a:t>
            </a:r>
            <a:r>
              <a:rPr lang="ja-JP" altLang="en-US">
                <a:solidFill>
                  <a:srgbClr val="3F3F3F"/>
                </a:solidFill>
                <a:effectLst/>
                <a:latin typeface="+mj-ea"/>
                <a:ea typeface="+mj-ea"/>
              </a:rPr>
              <a:t>し、世に出た際の</a:t>
            </a:r>
            <a:r>
              <a:rPr lang="ja-JP" altLang="en-US" b="1">
                <a:solidFill>
                  <a:srgbClr val="3F3F3F"/>
                </a:solidFill>
                <a:effectLst/>
                <a:latin typeface="+mj-ea"/>
                <a:ea typeface="+mj-ea"/>
              </a:rPr>
              <a:t>インパクトを最大限に引き上げます</a:t>
            </a:r>
            <a:r>
              <a:rPr lang="ja-JP" altLang="en-US">
                <a:solidFill>
                  <a:srgbClr val="3F3F3F"/>
                </a:solidFill>
                <a:effectLst/>
                <a:latin typeface="+mj-ea"/>
                <a:ea typeface="+mj-ea"/>
              </a:rPr>
              <a:t>。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B93C8B7-2BA1-18C5-E2F1-7BD0DC316CB4}"/>
              </a:ext>
            </a:extLst>
          </p:cNvPr>
          <p:cNvSpPr txBox="1">
            <a:spLocks/>
          </p:cNvSpPr>
          <p:nvPr/>
        </p:nvSpPr>
        <p:spPr>
          <a:xfrm>
            <a:off x="5876633" y="4498397"/>
            <a:ext cx="4787693" cy="722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228594" indent="-228594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333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Understand what is </a:t>
            </a:r>
            <a:r>
              <a:rPr lang="en-US" sz="1333" i="1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really</a:t>
            </a:r>
            <a:r>
              <a:rPr lang="en-US" sz="1333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 going on</a:t>
            </a:r>
          </a:p>
          <a:p>
            <a:pPr marL="228594" indent="-228594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333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Pivot and end bad ideas early</a:t>
            </a:r>
          </a:p>
          <a:p>
            <a:pPr marL="228594" indent="-228594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333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Facilitates collaboration and alignment among teams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E0A7B-BC82-1930-0144-51BB7A6A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14" y="3908754"/>
            <a:ext cx="759522" cy="759522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C0640178-2B31-156D-186A-5517ABA8EF49}"/>
              </a:ext>
            </a:extLst>
          </p:cNvPr>
          <p:cNvSpPr txBox="1">
            <a:spLocks/>
          </p:cNvSpPr>
          <p:nvPr/>
        </p:nvSpPr>
        <p:spPr>
          <a:xfrm>
            <a:off x="428208" y="1812345"/>
            <a:ext cx="287506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734591" latinLnBrk="0">
              <a:lnSpc>
                <a:spcPts val="3900"/>
              </a:lnSpc>
              <a:spcBef>
                <a:spcPts val="1951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ja-JP" altLang="en-US" sz="1600" kern="0" spc="-160">
                <a:solidFill>
                  <a:schemeClr val="bg1"/>
                </a:solidFill>
                <a:latin typeface="+mj-lt"/>
              </a:rPr>
              <a:t>なぜ、デザイン・リサーチなのか</a:t>
            </a:r>
          </a:p>
        </p:txBody>
      </p:sp>
    </p:spTree>
    <p:extLst>
      <p:ext uri="{BB962C8B-B14F-4D97-AF65-F5344CB8AC3E}">
        <p14:creationId xmlns:p14="http://schemas.microsoft.com/office/powerpoint/2010/main" val="300580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9C561-8638-F750-AFC9-ECBA06C7F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14" y="3908754"/>
            <a:ext cx="759522" cy="759522"/>
          </a:xfrm>
          <a:prstGeom prst="rect">
            <a:avLst/>
          </a:prstGeom>
        </p:spPr>
      </p:pic>
      <p:sp>
        <p:nvSpPr>
          <p:cNvPr id="10" name="Graphic 31">
            <a:extLst>
              <a:ext uri="{FF2B5EF4-FFF2-40B4-BE49-F238E27FC236}">
                <a16:creationId xmlns:a16="http://schemas.microsoft.com/office/drawing/2014/main" id="{2F46B543-274E-3C92-5512-FD0397617794}"/>
              </a:ext>
            </a:extLst>
          </p:cNvPr>
          <p:cNvSpPr/>
          <p:nvPr/>
        </p:nvSpPr>
        <p:spPr>
          <a:xfrm rot="582020">
            <a:off x="-7780260" y="-1657422"/>
            <a:ext cx="11041110" cy="11891875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801932"/>
            <a:ext cx="2616480" cy="82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>
                <a:solidFill>
                  <a:srgbClr val="FFFFFF"/>
                </a:solidFill>
              </a:rPr>
              <a:t>Why design research?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EDE1E553-5B62-62E7-BC94-EFB7C2624C1D}"/>
              </a:ext>
            </a:extLst>
          </p:cNvPr>
          <p:cNvSpPr txBox="1">
            <a:spLocks/>
          </p:cNvSpPr>
          <p:nvPr/>
        </p:nvSpPr>
        <p:spPr>
          <a:xfrm>
            <a:off x="5876632" y="3166272"/>
            <a:ext cx="5163075" cy="95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100639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ja-JP" altLang="en-US" sz="1333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デザイン・リサーチを実施しないことで次のリスクが高まります。</a:t>
            </a:r>
          </a:p>
          <a:p>
            <a:pPr defTabSz="1100639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ja-JP" altLang="en-US" sz="1333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・ぬけ・もれのある</a:t>
            </a:r>
            <a:r>
              <a:rPr lang="en-US" altLang="ja-JP" sz="1333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UX</a:t>
            </a:r>
            <a:r>
              <a:rPr lang="ja-JP" altLang="en-US" sz="1333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設計</a:t>
            </a:r>
          </a:p>
          <a:p>
            <a:pPr defTabSz="1100639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ja-JP" altLang="en-US" sz="1333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・新たな可能性の見落とし</a:t>
            </a:r>
          </a:p>
          <a:p>
            <a:pPr defTabSz="1100639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ja-JP" altLang="en-US" sz="1333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・再設計による費用の増加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B93C8B7-2BA1-18C5-E2F1-7BD0DC316CB4}"/>
              </a:ext>
            </a:extLst>
          </p:cNvPr>
          <p:cNvSpPr txBox="1">
            <a:spLocks/>
          </p:cNvSpPr>
          <p:nvPr/>
        </p:nvSpPr>
        <p:spPr>
          <a:xfrm>
            <a:off x="5876633" y="4498397"/>
            <a:ext cx="4787693" cy="961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100639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333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Without design research, there is a risk of</a:t>
            </a:r>
          </a:p>
          <a:p>
            <a:pPr marL="228594" indent="-228594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333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Poor user experiences</a:t>
            </a:r>
          </a:p>
          <a:p>
            <a:pPr marL="228594" indent="-228594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333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Missed opportunities</a:t>
            </a:r>
          </a:p>
          <a:p>
            <a:pPr marL="228594" indent="-228594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333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Costly redesigns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50899BD8-EBB4-D071-D897-132574ECE4AE}"/>
              </a:ext>
            </a:extLst>
          </p:cNvPr>
          <p:cNvSpPr txBox="1">
            <a:spLocks/>
          </p:cNvSpPr>
          <p:nvPr/>
        </p:nvSpPr>
        <p:spPr>
          <a:xfrm>
            <a:off x="428208" y="1812345"/>
            <a:ext cx="287506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734591" latinLnBrk="0">
              <a:lnSpc>
                <a:spcPts val="3900"/>
              </a:lnSpc>
              <a:spcBef>
                <a:spcPts val="1951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ja-JP" altLang="en-US" sz="1600" kern="0" spc="-160">
                <a:solidFill>
                  <a:schemeClr val="bg1"/>
                </a:solidFill>
                <a:latin typeface="+mj-lt"/>
              </a:rPr>
              <a:t>なぜ、デザイン・リサーチなのか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9DD83E2-91E8-D468-167D-31F1A651896D}"/>
              </a:ext>
            </a:extLst>
          </p:cNvPr>
          <p:cNvSpPr txBox="1">
            <a:spLocks/>
          </p:cNvSpPr>
          <p:nvPr/>
        </p:nvSpPr>
        <p:spPr>
          <a:xfrm>
            <a:off x="4884174" y="1935456"/>
            <a:ext cx="4621709" cy="850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100639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kern="0" dirty="0">
                <a:solidFill>
                  <a:schemeClr val="tx1"/>
                </a:solidFill>
                <a:cs typeface="Graphik-SemiboldItalic" charset="0"/>
                <a:sym typeface="Helvetica Light"/>
              </a:rPr>
              <a:t>Design research </a:t>
            </a:r>
            <a:r>
              <a:rPr lang="en-US" sz="1600" kern="0" dirty="0">
                <a:solidFill>
                  <a:schemeClr val="tx1"/>
                </a:solidFill>
                <a:latin typeface="Graphik-SemiboldItalic"/>
                <a:ea typeface="Graphik-SemiboldItalic" charset="0"/>
                <a:cs typeface="Graphik-SemiboldItalic" charset="0"/>
                <a:sym typeface="Helvetica Light"/>
              </a:rPr>
              <a:t>reduces the risk </a:t>
            </a:r>
            <a:r>
              <a:rPr lang="en-US" sz="1600" kern="0" dirty="0">
                <a:solidFill>
                  <a:schemeClr val="tx1"/>
                </a:solidFill>
                <a:ea typeface="Graphik-SemiboldItalic" charset="0"/>
                <a:cs typeface="Graphik-SemiboldItalic" charset="0"/>
                <a:sym typeface="Helvetica Light"/>
              </a:rPr>
              <a:t>of developing ineffective designs and </a:t>
            </a:r>
            <a:r>
              <a:rPr lang="en-US" sz="1600" kern="0" dirty="0">
                <a:solidFill>
                  <a:schemeClr val="tx1"/>
                </a:solidFill>
                <a:latin typeface="Graphik-SemiboldItalic"/>
                <a:ea typeface="Graphik-SemiboldItalic" charset="0"/>
                <a:cs typeface="Graphik-SemiboldItalic" charset="0"/>
                <a:sym typeface="Helvetica Light"/>
              </a:rPr>
              <a:t>improves the chances </a:t>
            </a:r>
            <a:r>
              <a:rPr lang="en-US" sz="1600" kern="0" dirty="0">
                <a:solidFill>
                  <a:schemeClr val="tx1"/>
                </a:solidFill>
                <a:ea typeface="Graphik-SemiboldItalic" charset="0"/>
                <a:cs typeface="Graphik-SemiboldItalic" charset="0"/>
                <a:sym typeface="Helvetica Light"/>
              </a:rPr>
              <a:t>of market success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FC982-F313-90AF-7C64-75C5D5E3C828}"/>
              </a:ext>
            </a:extLst>
          </p:cNvPr>
          <p:cNvSpPr txBox="1"/>
          <p:nvPr/>
        </p:nvSpPr>
        <p:spPr>
          <a:xfrm>
            <a:off x="4772662" y="801932"/>
            <a:ext cx="462170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ja-JP" altLang="en-US">
                <a:solidFill>
                  <a:srgbClr val="3F3F3F"/>
                </a:solidFill>
                <a:effectLst/>
                <a:latin typeface="+mj-ea"/>
                <a:ea typeface="+mj-ea"/>
              </a:rPr>
              <a:t>期待している効果が出ないデザイン開発の</a:t>
            </a:r>
            <a:r>
              <a:rPr lang="ja-JP" altLang="en-US" b="1">
                <a:solidFill>
                  <a:srgbClr val="3F3F3F"/>
                </a:solidFill>
                <a:effectLst/>
                <a:latin typeface="+mj-ea"/>
                <a:ea typeface="+mj-ea"/>
              </a:rPr>
              <a:t>リスクを軽減</a:t>
            </a:r>
            <a:r>
              <a:rPr lang="ja-JP" altLang="en-US">
                <a:solidFill>
                  <a:srgbClr val="3F3F3F"/>
                </a:solidFill>
                <a:effectLst/>
                <a:latin typeface="+mj-ea"/>
                <a:ea typeface="+mj-ea"/>
              </a:rPr>
              <a:t>し、世に出た際の</a:t>
            </a:r>
            <a:r>
              <a:rPr lang="ja-JP" altLang="en-US" b="1">
                <a:solidFill>
                  <a:srgbClr val="3F3F3F"/>
                </a:solidFill>
                <a:effectLst/>
                <a:latin typeface="+mj-ea"/>
                <a:ea typeface="+mj-ea"/>
              </a:rPr>
              <a:t>インパクトを最大限に引き上げます</a:t>
            </a:r>
            <a:r>
              <a:rPr lang="ja-JP" altLang="en-US">
                <a:solidFill>
                  <a:srgbClr val="3F3F3F"/>
                </a:solidFill>
                <a:effectLst/>
                <a:latin typeface="+mj-ea"/>
                <a:ea typeface="+mj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2493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31">
            <a:extLst>
              <a:ext uri="{FF2B5EF4-FFF2-40B4-BE49-F238E27FC236}">
                <a16:creationId xmlns:a16="http://schemas.microsoft.com/office/drawing/2014/main" id="{54461982-EEBF-A4B6-5C44-9D2637142078}"/>
              </a:ext>
            </a:extLst>
          </p:cNvPr>
          <p:cNvSpPr/>
          <p:nvPr/>
        </p:nvSpPr>
        <p:spPr>
          <a:xfrm rot="21164773">
            <a:off x="-467740" y="-825932"/>
            <a:ext cx="3796763" cy="2349108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CFD42A0-3578-D347-F414-7EAB370143B8}"/>
              </a:ext>
            </a:extLst>
          </p:cNvPr>
          <p:cNvSpPr/>
          <p:nvPr/>
        </p:nvSpPr>
        <p:spPr>
          <a:xfrm rot="15709014">
            <a:off x="9255198" y="4361936"/>
            <a:ext cx="3381850" cy="48167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355615"/>
            <a:ext cx="2616480" cy="82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 dirty="0">
                <a:solidFill>
                  <a:schemeClr val="bg1"/>
                </a:solidFill>
              </a:rPr>
              <a:t>Why design research</a:t>
            </a:r>
          </a:p>
        </p:txBody>
      </p:sp>
      <p:sp>
        <p:nvSpPr>
          <p:cNvPr id="3" name="Understand who  to go after…">
            <a:extLst>
              <a:ext uri="{FF2B5EF4-FFF2-40B4-BE49-F238E27FC236}">
                <a16:creationId xmlns:a16="http://schemas.microsoft.com/office/drawing/2014/main" id="{7969BB8C-469E-CB1D-5760-C72637A81206}"/>
              </a:ext>
            </a:extLst>
          </p:cNvPr>
          <p:cNvSpPr txBox="1"/>
          <p:nvPr/>
        </p:nvSpPr>
        <p:spPr>
          <a:xfrm>
            <a:off x="506039" y="1850906"/>
            <a:ext cx="3086639" cy="159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4600">
                <a:solidFill>
                  <a:srgbClr val="929292"/>
                </a:solidFill>
              </a:defRPr>
            </a:pPr>
            <a:r>
              <a:rPr lang="ja-JP" altLang="en-US" sz="2133" b="1" kern="0">
                <a:latin typeface="Graphik-Semibold" panose="020B0503030202060203" pitchFamily="34" charset="77"/>
                <a:sym typeface="Canela Text Regular"/>
              </a:rPr>
              <a:t>誰をターゲットにするかを理解する</a:t>
            </a:r>
            <a:endParaRPr lang="en-GB" altLang="ja-JP" sz="2133" b="1" kern="0" dirty="0">
              <a:latin typeface="Graphik-Semibold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600">
                <a:solidFill>
                  <a:srgbClr val="929292"/>
                </a:solidFill>
              </a:defRPr>
            </a:pPr>
            <a:endParaRPr sz="1067" kern="0" dirty="0">
              <a:latin typeface="Graphik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defRPr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1200" kern="0" dirty="0">
              <a:latin typeface="Graphik Extralight" panose="020B0303030202060203" pitchFamily="34" charset="77"/>
              <a:ea typeface="Canela Text Regular"/>
              <a:cs typeface="Canela Text Regular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GB" altLang="ja-JP" sz="1100" kern="0" dirty="0">
              <a:latin typeface="Graphik" panose="020B0503030202060203" pitchFamily="34" charset="77"/>
              <a:ea typeface="Canela Text Regular"/>
              <a:cs typeface="Canela Text Regular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ja-JP" altLang="en-US" sz="1100" kern="0">
                <a:latin typeface="Graphik" panose="020B0503030202060203" pitchFamily="34" charset="77"/>
                <a:ea typeface="Canela Text Regular"/>
                <a:cs typeface="Canela Text Regular"/>
                <a:sym typeface="Canela Text Regular"/>
              </a:rPr>
              <a:t>数字や統計を駆使して、ビジネス上のアスピレーションを定量化し、ターゲット層を明確にする。</a:t>
            </a:r>
            <a:endParaRPr lang="en-SG" sz="800" b="1" kern="0" dirty="0">
              <a:latin typeface="Graphik-Semibold" panose="020B0503030202060203" pitchFamily="34" charset="77"/>
              <a:sym typeface="Canela Text Bold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847BAF93-FB96-273B-EF61-B1B3C62F4FF4}"/>
              </a:ext>
            </a:extLst>
          </p:cNvPr>
          <p:cNvSpPr/>
          <p:nvPr/>
        </p:nvSpPr>
        <p:spPr>
          <a:xfrm>
            <a:off x="4316039" y="1525791"/>
            <a:ext cx="3175000" cy="1312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565137" hangingPunct="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600" kern="0">
              <a:latin typeface="Graphik"/>
              <a:sym typeface="Graphik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5804A40C-46F0-8A8D-8481-F2BA0EC13385}"/>
              </a:ext>
            </a:extLst>
          </p:cNvPr>
          <p:cNvSpPr/>
          <p:nvPr/>
        </p:nvSpPr>
        <p:spPr>
          <a:xfrm>
            <a:off x="8142521" y="1525791"/>
            <a:ext cx="3175000" cy="13122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565137" hangingPunct="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600" kern="0">
              <a:latin typeface="Graphik"/>
              <a:sym typeface="Graphik"/>
            </a:endParaRPr>
          </a:p>
        </p:txBody>
      </p:sp>
      <p:sp>
        <p:nvSpPr>
          <p:cNvPr id="12" name="Uncover needs  to fuel design…">
            <a:extLst>
              <a:ext uri="{FF2B5EF4-FFF2-40B4-BE49-F238E27FC236}">
                <a16:creationId xmlns:a16="http://schemas.microsoft.com/office/drawing/2014/main" id="{3682A193-18DE-07ED-22A9-451E44773EB8}"/>
              </a:ext>
            </a:extLst>
          </p:cNvPr>
          <p:cNvSpPr txBox="1"/>
          <p:nvPr/>
        </p:nvSpPr>
        <p:spPr>
          <a:xfrm>
            <a:off x="4316039" y="1850904"/>
            <a:ext cx="3135805" cy="1671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4600">
                <a:solidFill>
                  <a:srgbClr val="ED6B63"/>
                </a:solidFill>
              </a:defRPr>
            </a:pPr>
            <a:r>
              <a:rPr lang="ja-JP" altLang="en-US" sz="2300" b="1" kern="0">
                <a:solidFill>
                  <a:schemeClr val="accent1"/>
                </a:solidFill>
                <a:latin typeface="Graphik-Semibold" panose="020B0503030202060203" pitchFamily="34" charset="77"/>
                <a:sym typeface="Canela Text Regular"/>
              </a:rPr>
              <a:t>ユーザーニーズ</a:t>
            </a:r>
            <a:endParaRPr lang="en-GB" altLang="ja-JP" sz="2300" b="1" kern="0" dirty="0">
              <a:solidFill>
                <a:schemeClr val="accent1"/>
              </a:solidFill>
              <a:latin typeface="Graphik-Semibold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600">
                <a:solidFill>
                  <a:srgbClr val="ED6B63"/>
                </a:solidFill>
              </a:defRPr>
            </a:pPr>
            <a:r>
              <a:rPr lang="ja-JP" altLang="en-US" sz="2300" b="1" kern="0">
                <a:solidFill>
                  <a:schemeClr val="accent1"/>
                </a:solidFill>
                <a:latin typeface="Graphik-Semibold" panose="020B0503030202060203" pitchFamily="34" charset="77"/>
                <a:sym typeface="Canela Text Regular"/>
              </a:rPr>
              <a:t>を掘り起こし、</a:t>
            </a:r>
            <a:endParaRPr lang="en-GB" altLang="ja-JP" sz="2300" b="1" kern="0" dirty="0">
              <a:solidFill>
                <a:schemeClr val="accent1"/>
              </a:solidFill>
              <a:latin typeface="Graphik-Semibold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600">
                <a:solidFill>
                  <a:srgbClr val="ED6B63"/>
                </a:solidFill>
              </a:defRPr>
            </a:pPr>
            <a:r>
              <a:rPr lang="ja-JP" altLang="en-US" sz="2300" b="1" kern="0">
                <a:solidFill>
                  <a:schemeClr val="accent1"/>
                </a:solidFill>
                <a:latin typeface="Graphik-Semibold" panose="020B0503030202060203" pitchFamily="34" charset="77"/>
                <a:sym typeface="Canela Text Regular"/>
              </a:rPr>
              <a:t>デザインに反映させる </a:t>
            </a:r>
            <a:endParaRPr sz="1200" kern="0" dirty="0">
              <a:solidFill>
                <a:schemeClr val="accent1"/>
              </a:solidFill>
              <a:latin typeface="Graphik Extralight" panose="020B03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GB" sz="1200" kern="0" dirty="0">
              <a:latin typeface="Graphik Extralight" panose="020B0303030202060203" pitchFamily="34" charset="77"/>
              <a:ea typeface="Canela Text Regular"/>
              <a:cs typeface="Canela Text Regular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ja-JP" altLang="en-US" sz="1200" kern="0">
                <a:latin typeface="Graphik Extralight" panose="020B0303030202060203" pitchFamily="34" charset="77"/>
                <a:ea typeface="Canela Text Regular"/>
                <a:cs typeface="Canela Text Regular"/>
                <a:sym typeface="Canela Text Regular"/>
              </a:rPr>
              <a:t>様々な手法を駆使し、共感性やインスピレーションを起点に、戦略とデザインの指針を作成する。</a:t>
            </a:r>
            <a:endParaRPr sz="951" kern="0" dirty="0">
              <a:latin typeface="Graphik Extralight" panose="020B0303030202060203" pitchFamily="34" charset="77"/>
              <a:sym typeface="Canela Text Regular"/>
            </a:endParaRPr>
          </a:p>
        </p:txBody>
      </p:sp>
      <p:sp>
        <p:nvSpPr>
          <p:cNvPr id="13" name="Fine-tune ideas and plan marketing…">
            <a:extLst>
              <a:ext uri="{FF2B5EF4-FFF2-40B4-BE49-F238E27FC236}">
                <a16:creationId xmlns:a16="http://schemas.microsoft.com/office/drawing/2014/main" id="{619313DB-F7F4-9AD1-1520-3CA0E2441675}"/>
              </a:ext>
            </a:extLst>
          </p:cNvPr>
          <p:cNvSpPr txBox="1"/>
          <p:nvPr/>
        </p:nvSpPr>
        <p:spPr>
          <a:xfrm>
            <a:off x="8142520" y="1850905"/>
            <a:ext cx="3407796" cy="1548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4600">
                <a:solidFill>
                  <a:srgbClr val="929292"/>
                </a:solidFill>
              </a:defRPr>
            </a:pPr>
            <a:r>
              <a:rPr lang="ja-JP" altLang="en-US" sz="2133" b="1" kern="0">
                <a:latin typeface="Graphik-Semibold" panose="020B0503030202060203" pitchFamily="34" charset="77"/>
                <a:sym typeface="Canela Text Regular"/>
              </a:rPr>
              <a:t>アイデアを練り直し、</a:t>
            </a:r>
            <a:br>
              <a:rPr lang="ja-JP" altLang="en-US" sz="2133" b="1" kern="0">
                <a:latin typeface="Graphik-Semibold" panose="020B0503030202060203" pitchFamily="34" charset="77"/>
                <a:sym typeface="Canela Text Regular"/>
              </a:rPr>
            </a:br>
            <a:r>
              <a:rPr lang="ja-JP" altLang="en-US" sz="2133" b="1" kern="0">
                <a:latin typeface="Graphik-Semibold" panose="020B0503030202060203" pitchFamily="34" charset="77"/>
                <a:sym typeface="Canela Text Regular"/>
              </a:rPr>
              <a:t>マーケティングを計画する</a:t>
            </a:r>
            <a:endParaRPr lang="ja-JP" altLang="en-US" sz="1067" kern="0"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ja-JP" altLang="en-US" sz="800" b="1" kern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SG" sz="933" b="1" kern="0" dirty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SG" sz="933" b="1" kern="0" dirty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br>
              <a:rPr sz="1200" kern="0" dirty="0">
                <a:latin typeface="Graphik Extralight" panose="020B0303030202060203" pitchFamily="34" charset="77"/>
                <a:sym typeface="Canela Text Regular"/>
              </a:rPr>
            </a:br>
            <a:r>
              <a:rPr lang="ja-JP" altLang="en-US" sz="1200" kern="0">
                <a:latin typeface="Graphik Extralight" panose="020B0303030202060203" pitchFamily="34" charset="77"/>
                <a:sym typeface="Canela Text Regular"/>
              </a:rPr>
              <a:t>計画通りにアイデアの実現と開発が進むように、フィードバックを活用する。</a:t>
            </a:r>
            <a:endParaRPr sz="1200" kern="0" dirty="0">
              <a:latin typeface="Graphik Extralight" panose="020B0303030202060203" pitchFamily="34" charset="77"/>
              <a:sym typeface="Canela Text Regular"/>
            </a:endParaRPr>
          </a:p>
        </p:txBody>
      </p:sp>
      <p:sp>
        <p:nvSpPr>
          <p:cNvPr id="14" name="*">
            <a:extLst>
              <a:ext uri="{FF2B5EF4-FFF2-40B4-BE49-F238E27FC236}">
                <a16:creationId xmlns:a16="http://schemas.microsoft.com/office/drawing/2014/main" id="{271401E3-75CF-6ECB-E48C-01778181098B}"/>
              </a:ext>
            </a:extLst>
          </p:cNvPr>
          <p:cNvSpPr txBox="1"/>
          <p:nvPr/>
        </p:nvSpPr>
        <p:spPr>
          <a:xfrm>
            <a:off x="6637001" y="1918046"/>
            <a:ext cx="923330" cy="143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0000">
                <a:solidFill>
                  <a:srgbClr val="ED6B63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 defTabSz="1219170" hangingPunct="0">
              <a:lnSpc>
                <a:spcPct val="90000"/>
              </a:lnSpc>
            </a:pPr>
            <a:r>
              <a:rPr sz="10000" kern="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D21B4C50-AAD3-718C-5E34-AB1646E13C61}"/>
              </a:ext>
            </a:extLst>
          </p:cNvPr>
          <p:cNvSpPr/>
          <p:nvPr/>
        </p:nvSpPr>
        <p:spPr>
          <a:xfrm>
            <a:off x="489557" y="1525791"/>
            <a:ext cx="3175000" cy="13122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565137" hangingPunct="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600" kern="0">
              <a:latin typeface="Graphik"/>
              <a:sym typeface="Graphik"/>
            </a:endParaRPr>
          </a:p>
        </p:txBody>
      </p:sp>
      <p:sp>
        <p:nvSpPr>
          <p:cNvPr id="2" name="Understand who  to go after…">
            <a:extLst>
              <a:ext uri="{FF2B5EF4-FFF2-40B4-BE49-F238E27FC236}">
                <a16:creationId xmlns:a16="http://schemas.microsoft.com/office/drawing/2014/main" id="{B636F905-C874-9CF9-DAAF-80C4B11B05F1}"/>
              </a:ext>
            </a:extLst>
          </p:cNvPr>
          <p:cNvSpPr txBox="1"/>
          <p:nvPr/>
        </p:nvSpPr>
        <p:spPr>
          <a:xfrm>
            <a:off x="506038" y="3749618"/>
            <a:ext cx="3086639" cy="1871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4600">
                <a:solidFill>
                  <a:srgbClr val="929292"/>
                </a:solidFill>
              </a:defRPr>
            </a:pPr>
            <a:r>
              <a:rPr sz="2133" b="1" kern="0">
                <a:latin typeface="Graphik-Semibold" panose="020B0503030202060203" pitchFamily="34" charset="77"/>
                <a:sym typeface="Canela Text Regular"/>
              </a:rPr>
              <a:t>Understand who </a:t>
            </a:r>
            <a:br>
              <a:rPr sz="2133" b="1" kern="0">
                <a:latin typeface="Graphik-Semibold" panose="020B0503030202060203" pitchFamily="34" charset="77"/>
                <a:sym typeface="Canela Text Regular"/>
              </a:rPr>
            </a:br>
            <a:r>
              <a:rPr sz="2133" b="1" kern="0">
                <a:latin typeface="Graphik-Semibold" panose="020B0503030202060203" pitchFamily="34" charset="77"/>
                <a:sym typeface="Canela Text Regular"/>
              </a:rPr>
              <a:t>to </a:t>
            </a:r>
            <a:r>
              <a:rPr lang="en-GB" sz="2133" b="1" kern="0">
                <a:latin typeface="Graphik-Semibold" panose="020B0503030202060203" pitchFamily="34" charset="77"/>
                <a:sym typeface="Canela Text Regular"/>
              </a:rPr>
              <a:t>target</a:t>
            </a:r>
            <a:endParaRPr sz="2133" b="1" kern="0">
              <a:latin typeface="Graphik-Semibold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1067" kern="0">
              <a:latin typeface="Graphik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defRPr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sz="1200" kern="0">
                <a:latin typeface="Graphik" panose="020B0503030202060203" pitchFamily="34" charset="77"/>
                <a:ea typeface="Canela Text Regular"/>
                <a:cs typeface="Canela Text Regular"/>
                <a:sym typeface="Canela Text Regular"/>
              </a:rPr>
              <a:t>Use numbers and statistics to estimate and size key business aspirations and who to </a:t>
            </a:r>
            <a:r>
              <a:rPr lang="en-GB" sz="1200" kern="0">
                <a:latin typeface="Graphik" panose="020B0503030202060203" pitchFamily="34" charset="77"/>
                <a:ea typeface="Canela Text Regular"/>
                <a:cs typeface="Canela Text Regular"/>
                <a:sym typeface="Canela Text Regular"/>
              </a:rPr>
              <a:t>target</a:t>
            </a:r>
            <a:endParaRPr sz="1200" kern="0">
              <a:latin typeface="Graphik" panose="020B0503030202060203" pitchFamily="34" charset="77"/>
              <a:ea typeface="Canela Text Regular"/>
              <a:cs typeface="Canela Text Regular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1067" kern="0">
              <a:latin typeface="Graphik Extralight" panose="020B0303030202060203" pitchFamily="34" charset="77"/>
              <a:ea typeface="Canela Text Regular"/>
              <a:cs typeface="Canela Text Regular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SG" sz="800" b="1" kern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SG" sz="800" b="1" kern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51"/>
              </a:spcBef>
              <a:defRPr sz="1900">
                <a:solidFill>
                  <a:srgbClr val="929292"/>
                </a:solidFill>
              </a:defRPr>
            </a:pPr>
            <a:endParaRPr sz="800" kern="0">
              <a:latin typeface="Graphik Extralight" panose="020B0303030202060203" pitchFamily="34" charset="77"/>
              <a:sym typeface="Canela Text Regular"/>
            </a:endParaRPr>
          </a:p>
        </p:txBody>
      </p:sp>
      <p:sp>
        <p:nvSpPr>
          <p:cNvPr id="4" name="Uncover needs  to fuel design…">
            <a:extLst>
              <a:ext uri="{FF2B5EF4-FFF2-40B4-BE49-F238E27FC236}">
                <a16:creationId xmlns:a16="http://schemas.microsoft.com/office/drawing/2014/main" id="{76AD0C82-5955-7B08-8F0C-0E37CE25B762}"/>
              </a:ext>
            </a:extLst>
          </p:cNvPr>
          <p:cNvSpPr txBox="1"/>
          <p:nvPr/>
        </p:nvSpPr>
        <p:spPr>
          <a:xfrm>
            <a:off x="4316038" y="3749618"/>
            <a:ext cx="3086639" cy="2008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4600">
                <a:solidFill>
                  <a:srgbClr val="ED6B63"/>
                </a:solidFill>
              </a:defRPr>
            </a:pPr>
            <a:r>
              <a:rPr sz="2300" b="1" kern="0" dirty="0">
                <a:solidFill>
                  <a:schemeClr val="accent1"/>
                </a:solidFill>
                <a:latin typeface="Graphik-Semibold" panose="020B0503030202060203" pitchFamily="34" charset="77"/>
                <a:sym typeface="Canela Text Regular"/>
              </a:rPr>
              <a:t>Uncover needs </a:t>
            </a:r>
            <a:br>
              <a:rPr sz="2300" b="1" kern="0" dirty="0">
                <a:solidFill>
                  <a:schemeClr val="accent1"/>
                </a:solidFill>
                <a:latin typeface="Graphik-Semibold" panose="020B0503030202060203" pitchFamily="34" charset="77"/>
                <a:sym typeface="Canela Text Regular"/>
              </a:rPr>
            </a:br>
            <a:r>
              <a:rPr sz="2300" b="1" kern="0" dirty="0">
                <a:solidFill>
                  <a:schemeClr val="accent1"/>
                </a:solidFill>
                <a:latin typeface="Graphik-Semibold" panose="020B0503030202060203" pitchFamily="34" charset="77"/>
                <a:sym typeface="Canela Text Regular"/>
              </a:rPr>
              <a:t>to fuel design</a:t>
            </a:r>
          </a:p>
          <a:p>
            <a:pPr defTabSz="1219170" hangingPunct="0">
              <a:lnSpc>
                <a:spcPct val="9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1200" kern="0" dirty="0">
              <a:latin typeface="Graphik Extralight" panose="020B03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sz="1200" kern="0" dirty="0">
                <a:latin typeface="Graphik" panose="020B0503030202060203" pitchFamily="34" charset="77"/>
                <a:ea typeface="Canela Text Regular"/>
                <a:cs typeface="Canela Text Regular"/>
                <a:sym typeface="Canela Text Regular"/>
              </a:rPr>
              <a:t>Use empathy, immersive techniques, and inspirations to guide strategy and design</a:t>
            </a:r>
          </a:p>
          <a:p>
            <a:pPr defTabSz="1219170" hangingPunct="0">
              <a:lnSpc>
                <a:spcPct val="9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1200" kern="0" dirty="0">
              <a:latin typeface="Graphik Extralight" panose="020B0303030202060203" pitchFamily="34" charset="77"/>
              <a:ea typeface="Canela Text Regular"/>
              <a:cs typeface="Canela Text Regular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US" sz="800" b="1" kern="0" dirty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SG" sz="800" b="1" kern="0" dirty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br>
              <a:rPr sz="951" kern="0" dirty="0">
                <a:latin typeface="Graphik Extralight" panose="020B0303030202060203" pitchFamily="34" charset="77"/>
                <a:sym typeface="Canela Text Regular"/>
              </a:rPr>
            </a:br>
            <a:br>
              <a:rPr sz="951" kern="0" dirty="0">
                <a:latin typeface="Graphik Extralight" panose="020B0303030202060203" pitchFamily="34" charset="77"/>
                <a:sym typeface="Canela Text Regular"/>
              </a:rPr>
            </a:br>
            <a:endParaRPr sz="951" kern="0" dirty="0">
              <a:latin typeface="Graphik Extralight" panose="020B0303030202060203" pitchFamily="34" charset="77"/>
              <a:sym typeface="Canela Text Regular"/>
            </a:endParaRPr>
          </a:p>
        </p:txBody>
      </p:sp>
      <p:sp>
        <p:nvSpPr>
          <p:cNvPr id="5" name="Fine-tune ideas and plan marketing…">
            <a:extLst>
              <a:ext uri="{FF2B5EF4-FFF2-40B4-BE49-F238E27FC236}">
                <a16:creationId xmlns:a16="http://schemas.microsoft.com/office/drawing/2014/main" id="{FCD94AD4-93C0-C314-899D-675D8127D8E6}"/>
              </a:ext>
            </a:extLst>
          </p:cNvPr>
          <p:cNvSpPr txBox="1"/>
          <p:nvPr/>
        </p:nvSpPr>
        <p:spPr>
          <a:xfrm>
            <a:off x="8016139" y="3749618"/>
            <a:ext cx="3135805" cy="1875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4600">
                <a:solidFill>
                  <a:srgbClr val="929292"/>
                </a:solidFill>
              </a:defRPr>
            </a:pPr>
            <a:r>
              <a:rPr lang="en-GB" sz="2133" b="1" kern="0">
                <a:latin typeface="Graphik-Semibold" panose="020B0503030202060203" pitchFamily="34" charset="77"/>
                <a:sym typeface="Canela Text Regular"/>
              </a:rPr>
              <a:t>Refine</a:t>
            </a:r>
            <a:r>
              <a:rPr sz="2133" b="1" kern="0">
                <a:latin typeface="Graphik-Semibold" panose="020B0503030202060203" pitchFamily="34" charset="77"/>
                <a:sym typeface="Canela Text Regular"/>
              </a:rPr>
              <a:t> ideas and </a:t>
            </a:r>
            <a:br>
              <a:rPr lang="en-GB" sz="2133" b="1" kern="0">
                <a:latin typeface="Graphik-Semibold" panose="020B0503030202060203" pitchFamily="34" charset="77"/>
                <a:sym typeface="Canela Text Regular"/>
              </a:rPr>
            </a:br>
            <a:r>
              <a:rPr sz="2133" b="1" kern="0">
                <a:latin typeface="Graphik-Semibold" panose="020B0503030202060203" pitchFamily="34" charset="77"/>
                <a:sym typeface="Canela Text Regular"/>
              </a:rPr>
              <a:t>plan marketing</a:t>
            </a:r>
          </a:p>
          <a:p>
            <a:pPr defTabSz="1219170" hangingPunct="0">
              <a:lnSpc>
                <a:spcPct val="90000"/>
              </a:lnSpc>
              <a:defRPr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US" sz="1067" kern="0"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800" b="1" kern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sz="1200" kern="0">
                <a:latin typeface="Graphik" panose="020B0503030202060203" pitchFamily="34" charset="77"/>
                <a:ea typeface="Canela Text Regular"/>
                <a:cs typeface="Canela Text Regular"/>
                <a:sym typeface="Canela Text Regular"/>
              </a:rPr>
              <a:t>Use feedback to ensure the development and execution of ideas stay on target</a:t>
            </a:r>
            <a:endParaRPr lang="en-SG" sz="1200" b="1" kern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SG" sz="933" b="1" kern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SG" sz="933" b="1" kern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br>
              <a:rPr sz="800" kern="0">
                <a:latin typeface="Graphik Extralight" panose="020B0303030202060203" pitchFamily="34" charset="77"/>
                <a:sym typeface="Canela Text Regular"/>
              </a:rPr>
            </a:br>
            <a:br>
              <a:rPr sz="800" kern="0">
                <a:latin typeface="Graphik Extralight" panose="020B0303030202060203" pitchFamily="34" charset="77"/>
                <a:sym typeface="Canela Text Regular"/>
              </a:rPr>
            </a:br>
            <a:endParaRPr sz="800" kern="0">
              <a:latin typeface="Graphik Extralight" panose="020B0303030202060203" pitchFamily="34" charset="77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39650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2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31">
            <a:extLst>
              <a:ext uri="{FF2B5EF4-FFF2-40B4-BE49-F238E27FC236}">
                <a16:creationId xmlns:a16="http://schemas.microsoft.com/office/drawing/2014/main" id="{BCA0B9A7-66A5-A106-D38A-20FF1B52DB3D}"/>
              </a:ext>
            </a:extLst>
          </p:cNvPr>
          <p:cNvSpPr/>
          <p:nvPr/>
        </p:nvSpPr>
        <p:spPr>
          <a:xfrm rot="21164773">
            <a:off x="-467740" y="-825932"/>
            <a:ext cx="3796763" cy="2349108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3" name="Understand who  to go after…">
            <a:extLst>
              <a:ext uri="{FF2B5EF4-FFF2-40B4-BE49-F238E27FC236}">
                <a16:creationId xmlns:a16="http://schemas.microsoft.com/office/drawing/2014/main" id="{7969BB8C-469E-CB1D-5760-C72637A81206}"/>
              </a:ext>
            </a:extLst>
          </p:cNvPr>
          <p:cNvSpPr txBox="1"/>
          <p:nvPr/>
        </p:nvSpPr>
        <p:spPr>
          <a:xfrm>
            <a:off x="506039" y="1850906"/>
            <a:ext cx="3086639" cy="14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4600">
                <a:solidFill>
                  <a:srgbClr val="929292"/>
                </a:solidFill>
              </a:defRPr>
            </a:pPr>
            <a:r>
              <a:rPr lang="ja-JP" altLang="en-US" sz="2133" b="1" kern="0">
                <a:latin typeface="Graphik-Semibold" panose="020B0503030202060203" pitchFamily="34" charset="77"/>
                <a:sym typeface="Canela Text Regular"/>
              </a:rPr>
              <a:t>誰をターゲットにするかを理解する</a:t>
            </a:r>
            <a:endParaRPr lang="en-GB" altLang="ja-JP" sz="2133" b="1" kern="0" dirty="0">
              <a:latin typeface="Graphik-Semibold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600">
                <a:solidFill>
                  <a:srgbClr val="929292"/>
                </a:solidFill>
              </a:defRPr>
            </a:pPr>
            <a:endParaRPr sz="1067" kern="0" dirty="0">
              <a:latin typeface="Graphik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defRPr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1200" kern="0" dirty="0">
              <a:latin typeface="Graphik Extralight" panose="020B0303030202060203" pitchFamily="34" charset="77"/>
              <a:ea typeface="Canela Text Regular"/>
              <a:cs typeface="Canela Text Regular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GB" altLang="ja-JP" sz="1100" kern="0" dirty="0">
              <a:latin typeface="Graphik" panose="020B0503030202060203" pitchFamily="34" charset="77"/>
              <a:ea typeface="Canela Text Regular"/>
              <a:cs typeface="Canela Text Regular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SG" sz="800" b="1" kern="0" dirty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51"/>
              </a:spcBef>
              <a:defRPr sz="1900">
                <a:solidFill>
                  <a:srgbClr val="929292"/>
                </a:solidFill>
              </a:defRPr>
            </a:pPr>
            <a:endParaRPr sz="800" kern="0" dirty="0">
              <a:latin typeface="Graphik Extralight" panose="020B0303030202060203" pitchFamily="34" charset="77"/>
              <a:sym typeface="Canela Text Regular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847BAF93-FB96-273B-EF61-B1B3C62F4FF4}"/>
              </a:ext>
            </a:extLst>
          </p:cNvPr>
          <p:cNvSpPr/>
          <p:nvPr/>
        </p:nvSpPr>
        <p:spPr>
          <a:xfrm>
            <a:off x="4316039" y="1525791"/>
            <a:ext cx="3175000" cy="1312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565137" hangingPunct="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600" kern="0">
              <a:latin typeface="Graphik"/>
              <a:sym typeface="Graphik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5804A40C-46F0-8A8D-8481-F2BA0EC13385}"/>
              </a:ext>
            </a:extLst>
          </p:cNvPr>
          <p:cNvSpPr/>
          <p:nvPr/>
        </p:nvSpPr>
        <p:spPr>
          <a:xfrm>
            <a:off x="8142521" y="1525791"/>
            <a:ext cx="3175000" cy="13122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565137" hangingPunct="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600" kern="0">
              <a:latin typeface="Graphik"/>
              <a:sym typeface="Graphik"/>
            </a:endParaRPr>
          </a:p>
        </p:txBody>
      </p:sp>
      <p:sp>
        <p:nvSpPr>
          <p:cNvPr id="12" name="Uncover needs  to fuel design…">
            <a:extLst>
              <a:ext uri="{FF2B5EF4-FFF2-40B4-BE49-F238E27FC236}">
                <a16:creationId xmlns:a16="http://schemas.microsoft.com/office/drawing/2014/main" id="{3682A193-18DE-07ED-22A9-451E44773EB8}"/>
              </a:ext>
            </a:extLst>
          </p:cNvPr>
          <p:cNvSpPr txBox="1"/>
          <p:nvPr/>
        </p:nvSpPr>
        <p:spPr>
          <a:xfrm>
            <a:off x="4316039" y="1850904"/>
            <a:ext cx="3135805" cy="1828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4600">
                <a:solidFill>
                  <a:srgbClr val="ED6B63"/>
                </a:solidFill>
              </a:defRPr>
            </a:pPr>
            <a:r>
              <a:rPr lang="ja-JP" altLang="en-US" sz="2300" b="1" kern="0">
                <a:solidFill>
                  <a:schemeClr val="accent1"/>
                </a:solidFill>
                <a:latin typeface="Graphik-Semibold" panose="020B0503030202060203" pitchFamily="34" charset="77"/>
                <a:sym typeface="Canela Text Regular"/>
              </a:rPr>
              <a:t>ユーザーニーズ</a:t>
            </a:r>
            <a:endParaRPr lang="en-GB" altLang="ja-JP" sz="2300" b="1" kern="0" dirty="0">
              <a:solidFill>
                <a:schemeClr val="accent1"/>
              </a:solidFill>
              <a:latin typeface="Graphik-Semibold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600">
                <a:solidFill>
                  <a:srgbClr val="ED6B63"/>
                </a:solidFill>
              </a:defRPr>
            </a:pPr>
            <a:r>
              <a:rPr lang="ja-JP" altLang="en-US" sz="2300" b="1" kern="0">
                <a:solidFill>
                  <a:schemeClr val="accent1"/>
                </a:solidFill>
                <a:latin typeface="Graphik-Semibold" panose="020B0503030202060203" pitchFamily="34" charset="77"/>
                <a:sym typeface="Canela Text Regular"/>
              </a:rPr>
              <a:t>を掘り起こし、</a:t>
            </a:r>
            <a:endParaRPr lang="en-GB" altLang="ja-JP" sz="2300" b="1" kern="0" dirty="0">
              <a:solidFill>
                <a:schemeClr val="accent1"/>
              </a:solidFill>
              <a:latin typeface="Graphik-Semibold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600">
                <a:solidFill>
                  <a:srgbClr val="ED6B63"/>
                </a:solidFill>
              </a:defRPr>
            </a:pPr>
            <a:r>
              <a:rPr lang="ja-JP" altLang="en-US" sz="2300" b="1" kern="0">
                <a:solidFill>
                  <a:schemeClr val="accent1"/>
                </a:solidFill>
                <a:latin typeface="Graphik-Semibold" panose="020B0503030202060203" pitchFamily="34" charset="77"/>
                <a:sym typeface="Canela Text Regular"/>
              </a:rPr>
              <a:t>デザインに反映させる </a:t>
            </a:r>
            <a:endParaRPr sz="1200" kern="0" dirty="0">
              <a:solidFill>
                <a:schemeClr val="accent1"/>
              </a:solidFill>
              <a:latin typeface="Graphik Extralight" panose="020B03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GB" sz="1200" kern="0" dirty="0">
              <a:latin typeface="Graphik Extralight" panose="020B0303030202060203" pitchFamily="34" charset="77"/>
              <a:ea typeface="Canela Text Regular"/>
              <a:cs typeface="Canela Text Regular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US" sz="800" b="1" kern="0" dirty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lang="en-SG" sz="800" b="1" kern="0" dirty="0">
              <a:latin typeface="Graphik-Semibold" panose="020B0503030202060203" pitchFamily="34" charset="77"/>
              <a:sym typeface="Canela Text Bold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br>
              <a:rPr sz="951" kern="0" dirty="0">
                <a:latin typeface="Graphik Extralight" panose="020B0303030202060203" pitchFamily="34" charset="77"/>
                <a:sym typeface="Canela Text Regular"/>
              </a:rPr>
            </a:br>
            <a:br>
              <a:rPr sz="951" kern="0" dirty="0">
                <a:latin typeface="Graphik Extralight" panose="020B0303030202060203" pitchFamily="34" charset="77"/>
                <a:sym typeface="Canela Text Regular"/>
              </a:rPr>
            </a:br>
            <a:endParaRPr sz="951" kern="0" dirty="0">
              <a:latin typeface="Graphik Extralight" panose="020B0303030202060203" pitchFamily="34" charset="77"/>
              <a:sym typeface="Canela Text Regular"/>
            </a:endParaRPr>
          </a:p>
        </p:txBody>
      </p:sp>
      <p:sp>
        <p:nvSpPr>
          <p:cNvPr id="13" name="Fine-tune ideas and plan marketing…">
            <a:extLst>
              <a:ext uri="{FF2B5EF4-FFF2-40B4-BE49-F238E27FC236}">
                <a16:creationId xmlns:a16="http://schemas.microsoft.com/office/drawing/2014/main" id="{619313DB-F7F4-9AD1-1520-3CA0E2441675}"/>
              </a:ext>
            </a:extLst>
          </p:cNvPr>
          <p:cNvSpPr txBox="1"/>
          <p:nvPr/>
        </p:nvSpPr>
        <p:spPr>
          <a:xfrm>
            <a:off x="8142520" y="1850905"/>
            <a:ext cx="3407796" cy="752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4600">
                <a:solidFill>
                  <a:srgbClr val="929292"/>
                </a:solidFill>
              </a:defRPr>
            </a:pPr>
            <a:r>
              <a:rPr lang="ja-JP" altLang="en-US" sz="2133" b="1" kern="0">
                <a:latin typeface="Graphik-Semibold" panose="020B0503030202060203" pitchFamily="34" charset="77"/>
                <a:sym typeface="Canela Text Regular"/>
              </a:rPr>
              <a:t>アイデアを練り直し、</a:t>
            </a:r>
            <a:br>
              <a:rPr lang="en-GB" altLang="ja-JP" sz="2133" b="1" kern="0" dirty="0">
                <a:latin typeface="Graphik-Semibold" panose="020B0503030202060203" pitchFamily="34" charset="77"/>
                <a:sym typeface="Canela Text Regular"/>
              </a:rPr>
            </a:br>
            <a:r>
              <a:rPr lang="ja-JP" altLang="en-US" sz="2133" b="1" kern="0">
                <a:latin typeface="Graphik-Semibold" panose="020B0503030202060203" pitchFamily="34" charset="77"/>
                <a:sym typeface="Canela Text Regular"/>
              </a:rPr>
              <a:t>マーケティングを計画する</a:t>
            </a:r>
            <a:endParaRPr lang="en-US" sz="1067" kern="0" dirty="0"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800" b="1" kern="0" dirty="0">
              <a:latin typeface="Graphik-Semibold" panose="020B0503030202060203" pitchFamily="34" charset="77"/>
              <a:sym typeface="Canela Text Bold"/>
            </a:endParaRPr>
          </a:p>
        </p:txBody>
      </p:sp>
      <p:sp>
        <p:nvSpPr>
          <p:cNvPr id="14" name="*">
            <a:extLst>
              <a:ext uri="{FF2B5EF4-FFF2-40B4-BE49-F238E27FC236}">
                <a16:creationId xmlns:a16="http://schemas.microsoft.com/office/drawing/2014/main" id="{271401E3-75CF-6ECB-E48C-01778181098B}"/>
              </a:ext>
            </a:extLst>
          </p:cNvPr>
          <p:cNvSpPr txBox="1"/>
          <p:nvPr/>
        </p:nvSpPr>
        <p:spPr>
          <a:xfrm>
            <a:off x="6637001" y="1918046"/>
            <a:ext cx="923330" cy="143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0000">
                <a:solidFill>
                  <a:srgbClr val="ED6B63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 defTabSz="1219170" hangingPunct="0">
              <a:lnSpc>
                <a:spcPct val="90000"/>
              </a:lnSpc>
            </a:pPr>
            <a:r>
              <a:rPr sz="10000" kern="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D21B4C50-AAD3-718C-5E34-AB1646E13C61}"/>
              </a:ext>
            </a:extLst>
          </p:cNvPr>
          <p:cNvSpPr/>
          <p:nvPr/>
        </p:nvSpPr>
        <p:spPr>
          <a:xfrm>
            <a:off x="489557" y="1525791"/>
            <a:ext cx="3175000" cy="13122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565137" hangingPunct="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600" kern="0">
              <a:latin typeface="Graphik"/>
              <a:sym typeface="Graphik"/>
            </a:endParaRPr>
          </a:p>
        </p:txBody>
      </p:sp>
      <p:sp>
        <p:nvSpPr>
          <p:cNvPr id="8" name="Understand who  to go after…">
            <a:extLst>
              <a:ext uri="{FF2B5EF4-FFF2-40B4-BE49-F238E27FC236}">
                <a16:creationId xmlns:a16="http://schemas.microsoft.com/office/drawing/2014/main" id="{0B336071-702B-2EE2-41FC-37C1728E4970}"/>
              </a:ext>
            </a:extLst>
          </p:cNvPr>
          <p:cNvSpPr txBox="1"/>
          <p:nvPr/>
        </p:nvSpPr>
        <p:spPr>
          <a:xfrm>
            <a:off x="546637" y="4740717"/>
            <a:ext cx="3086639" cy="1458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sz="933" b="1" kern="0" dirty="0">
                <a:latin typeface="Graphik-Semibold" panose="020B0503030202060203" pitchFamily="34" charset="77"/>
                <a:sym typeface="Canela Text Bold"/>
              </a:rPr>
              <a:t>Example questions</a:t>
            </a: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marL="171450" indent="-171450" defTabSz="1219170" hangingPunct="0">
              <a:lnSpc>
                <a:spcPct val="90000"/>
              </a:lnSpc>
              <a:spcBef>
                <a:spcPts val="51"/>
              </a:spcBef>
              <a:buSzPct val="150000"/>
              <a:buFont typeface="Arial" panose="020B0604020202020204" pitchFamily="34" charset="0"/>
              <a:buChar char="•"/>
              <a:defRPr sz="1900">
                <a:solidFill>
                  <a:srgbClr val="929292"/>
                </a:solidFill>
              </a:defRPr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Who are my target (demographic)?</a:t>
            </a:r>
          </a:p>
          <a:p>
            <a:pPr marL="171450" indent="-171450" defTabSz="1219170" hangingPunct="0">
              <a:lnSpc>
                <a:spcPct val="90000"/>
              </a:lnSpc>
              <a:spcBef>
                <a:spcPts val="51"/>
              </a:spcBef>
              <a:buSzPct val="150000"/>
              <a:buFont typeface="Arial" panose="020B0604020202020204" pitchFamily="34" charset="0"/>
              <a:buChar char="•"/>
              <a:defRPr sz="1900">
                <a:solidFill>
                  <a:srgbClr val="929292"/>
                </a:solidFill>
              </a:defRPr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What features are purchase drivers? </a:t>
            </a: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</a:defRPr>
            </a:pP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sz="933" b="1" kern="0" dirty="0">
                <a:latin typeface="Graphik-Semibold" panose="020B0503030202060203" pitchFamily="34" charset="77"/>
                <a:sym typeface="Canela Text Bold"/>
              </a:rPr>
              <a:t>Example methods</a:t>
            </a: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marL="148932" indent="-148932" defTabSz="1219170" hangingPunct="0">
              <a:lnSpc>
                <a:spcPct val="90000"/>
              </a:lnSpc>
              <a:spcBef>
                <a:spcPts val="51"/>
              </a:spcBef>
              <a:buSzPct val="150000"/>
              <a:buFontTx/>
              <a:buChar char="•"/>
              <a:defRPr sz="1900">
                <a:solidFill>
                  <a:srgbClr val="929292"/>
                </a:solidFill>
              </a:defRPr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Quant survey and analyses</a:t>
            </a:r>
          </a:p>
          <a:p>
            <a:pPr marL="148932" indent="-148932" defTabSz="1219170" hangingPunct="0">
              <a:lnSpc>
                <a:spcPct val="90000"/>
              </a:lnSpc>
              <a:spcBef>
                <a:spcPts val="51"/>
              </a:spcBef>
              <a:buSzPct val="150000"/>
              <a:buFontTx/>
              <a:buChar char="•"/>
              <a:defRPr sz="1900">
                <a:solidFill>
                  <a:srgbClr val="929292"/>
                </a:solidFill>
              </a:defRPr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Business intelligence</a:t>
            </a: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</a:defRPr>
            </a:pP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sz="933" b="1" kern="0" dirty="0">
                <a:latin typeface="Graphik-Semibold" panose="020B0503030202060203" pitchFamily="34" charset="77"/>
                <a:sym typeface="Canela Text Bold"/>
              </a:rPr>
              <a:t>Outcome</a:t>
            </a: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marL="148932" indent="-148932" defTabSz="1219170" hangingPunct="0">
              <a:lnSpc>
                <a:spcPct val="90000"/>
              </a:lnSpc>
              <a:spcBef>
                <a:spcPts val="51"/>
              </a:spcBef>
              <a:buSzPct val="150000"/>
              <a:buFontTx/>
              <a:buChar char="•"/>
              <a:defRPr sz="1900">
                <a:solidFill>
                  <a:srgbClr val="929292"/>
                </a:solidFill>
              </a:defRPr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Clear understanding of target customers </a:t>
            </a:r>
            <a:endParaRPr lang="en-US" sz="933" kern="0" dirty="0">
              <a:latin typeface="Graphik Extralight" panose="020B0303030202060203" pitchFamily="34" charset="77"/>
              <a:sym typeface="Canela Text Regular"/>
            </a:endParaRPr>
          </a:p>
        </p:txBody>
      </p:sp>
      <p:sp>
        <p:nvSpPr>
          <p:cNvPr id="9" name="Uncover needs  to fuel design…">
            <a:extLst>
              <a:ext uri="{FF2B5EF4-FFF2-40B4-BE49-F238E27FC236}">
                <a16:creationId xmlns:a16="http://schemas.microsoft.com/office/drawing/2014/main" id="{9624546E-5376-41B2-A922-841FBD5DCA6E}"/>
              </a:ext>
            </a:extLst>
          </p:cNvPr>
          <p:cNvSpPr txBox="1"/>
          <p:nvPr/>
        </p:nvSpPr>
        <p:spPr>
          <a:xfrm>
            <a:off x="4316039" y="4740717"/>
            <a:ext cx="3086639" cy="135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sz="933" b="1" kern="0" dirty="0">
                <a:latin typeface="Graphik-Semibold" panose="020B0503030202060203" pitchFamily="34" charset="77"/>
                <a:sym typeface="Canela Text Bold"/>
              </a:rPr>
              <a:t>Example questions</a:t>
            </a: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marL="148932" indent="-148932" defTabSz="1219170" hangingPunct="0">
              <a:lnSpc>
                <a:spcPct val="90000"/>
              </a:lnSpc>
              <a:buSzPct val="150000"/>
              <a:buFontTx/>
              <a:buChar char="•"/>
              <a:defRPr sz="1900"/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What are customers’ goals and needs?</a:t>
            </a:r>
          </a:p>
          <a:p>
            <a:pPr marL="148932" indent="-148932" defTabSz="1219170" hangingPunct="0">
              <a:lnSpc>
                <a:spcPct val="90000"/>
              </a:lnSpc>
              <a:buSzPct val="150000"/>
              <a:buFontTx/>
              <a:buChar char="•"/>
              <a:defRPr sz="1900"/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How can we help our customers through designs?</a:t>
            </a:r>
          </a:p>
          <a:p>
            <a:pPr defTabSz="1219170" hangingPunct="0">
              <a:lnSpc>
                <a:spcPct val="90000"/>
              </a:lnSpc>
              <a:defRPr sz="1900"/>
            </a:pP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sz="933" b="1" kern="0" dirty="0">
                <a:latin typeface="Graphik Semibold" panose="020B0503030202060203" pitchFamily="34" charset="77"/>
                <a:sym typeface="Canela Text Bold"/>
              </a:rPr>
              <a:t>Example methods</a:t>
            </a:r>
            <a:endParaRPr sz="933" b="1" kern="0" dirty="0">
              <a:latin typeface="Graphik Semibold" panose="020B0503030202060203" pitchFamily="34" charset="77"/>
              <a:sym typeface="Canela Text Regular"/>
            </a:endParaRPr>
          </a:p>
          <a:p>
            <a:pPr marL="148932" indent="-148932" defTabSz="1219170" hangingPunct="0">
              <a:lnSpc>
                <a:spcPct val="90000"/>
              </a:lnSpc>
              <a:buSzPct val="150000"/>
              <a:buFontTx/>
              <a:buChar char="•"/>
              <a:defRPr sz="1900"/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Qualitative, in-context research and immersion</a:t>
            </a:r>
          </a:p>
          <a:p>
            <a:pPr marL="148932" indent="-148932" defTabSz="1219170" hangingPunct="0">
              <a:lnSpc>
                <a:spcPct val="90000"/>
              </a:lnSpc>
              <a:buSzPct val="150000"/>
              <a:buFontTx/>
              <a:buChar char="•"/>
              <a:defRPr sz="1900"/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Inspirations from other categories</a:t>
            </a:r>
          </a:p>
          <a:p>
            <a:pPr defTabSz="1219170" hangingPunct="0">
              <a:lnSpc>
                <a:spcPct val="90000"/>
              </a:lnSpc>
              <a:defRPr sz="1900"/>
            </a:pP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19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sz="933" b="1" kern="0" dirty="0">
                <a:latin typeface="Graphik-Semibold" panose="020B0503030202060203" pitchFamily="34" charset="77"/>
                <a:sym typeface="Canela Text Bold"/>
              </a:rPr>
              <a:t>Outcome</a:t>
            </a:r>
            <a:endParaRPr sz="933" kern="0" dirty="0">
              <a:latin typeface="Graphik Extralight" panose="020B0303030202060203" pitchFamily="34" charset="77"/>
              <a:sym typeface="Canela Text Bold"/>
            </a:endParaRPr>
          </a:p>
          <a:p>
            <a:pPr marL="148932" indent="-148932" defTabSz="1219170" hangingPunct="0">
              <a:lnSpc>
                <a:spcPct val="90000"/>
              </a:lnSpc>
              <a:buSzPct val="150000"/>
              <a:buFontTx/>
              <a:buChar char="•"/>
              <a:defRPr sz="1900"/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Inspirations and opportunities for designs </a:t>
            </a:r>
            <a:endParaRPr sz="951" kern="0" dirty="0">
              <a:latin typeface="Graphik Extralight" panose="020B0303030202060203" pitchFamily="34" charset="77"/>
              <a:sym typeface="Canela Text Regular"/>
            </a:endParaRPr>
          </a:p>
        </p:txBody>
      </p:sp>
      <p:sp>
        <p:nvSpPr>
          <p:cNvPr id="17" name="Fine-tune ideas and plan marketing…">
            <a:extLst>
              <a:ext uri="{FF2B5EF4-FFF2-40B4-BE49-F238E27FC236}">
                <a16:creationId xmlns:a16="http://schemas.microsoft.com/office/drawing/2014/main" id="{94261CA2-1B6F-13A4-868C-E029BC301D48}"/>
              </a:ext>
            </a:extLst>
          </p:cNvPr>
          <p:cNvSpPr txBox="1"/>
          <p:nvPr/>
        </p:nvSpPr>
        <p:spPr>
          <a:xfrm>
            <a:off x="8142520" y="4702244"/>
            <a:ext cx="3135805" cy="1394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sz="933" b="1" kern="0" dirty="0">
                <a:latin typeface="Graphik-Semibold" panose="020B0503030202060203" pitchFamily="34" charset="77"/>
                <a:sym typeface="Canela Text Bold"/>
              </a:rPr>
              <a:t>Example questions</a:t>
            </a: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marL="117905" indent="-117905" defTabSz="1219170" hangingPunct="0">
              <a:lnSpc>
                <a:spcPct val="90000"/>
              </a:lnSpc>
              <a:spcBef>
                <a:spcPts val="51"/>
              </a:spcBef>
              <a:buSzPct val="150000"/>
              <a:buFontTx/>
              <a:buChar char="•"/>
              <a:defRPr sz="1900">
                <a:solidFill>
                  <a:srgbClr val="929292"/>
                </a:solidFill>
              </a:defRPr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How should we market our product?</a:t>
            </a:r>
          </a:p>
          <a:p>
            <a:pPr marL="117905" indent="-117905" defTabSz="1219170" hangingPunct="0">
              <a:lnSpc>
                <a:spcPct val="90000"/>
              </a:lnSpc>
              <a:spcBef>
                <a:spcPts val="51"/>
              </a:spcBef>
              <a:buSzPct val="150000"/>
              <a:buFontTx/>
              <a:buChar char="•"/>
              <a:defRPr sz="1900">
                <a:solidFill>
                  <a:srgbClr val="929292"/>
                </a:solidFill>
              </a:defRPr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How much are customers willing to pay for this?</a:t>
            </a:r>
          </a:p>
          <a:p>
            <a:pPr defTabSz="1219170" hangingPunct="0">
              <a:lnSpc>
                <a:spcPct val="90000"/>
              </a:lnSpc>
              <a:spcBef>
                <a:spcPts val="51"/>
              </a:spcBef>
              <a:defRPr sz="1900">
                <a:solidFill>
                  <a:srgbClr val="929292"/>
                </a:solidFill>
              </a:defRPr>
            </a:pP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sz="933" b="1" kern="0" dirty="0">
                <a:latin typeface="Graphik-Semibold" panose="020B0503030202060203" pitchFamily="34" charset="77"/>
                <a:sym typeface="Canela Text Bold"/>
              </a:rPr>
              <a:t>Example methods</a:t>
            </a: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marL="148932" indent="-148932" defTabSz="1219170" hangingPunct="0">
              <a:lnSpc>
                <a:spcPct val="90000"/>
              </a:lnSpc>
              <a:buSzPct val="150000"/>
              <a:buFontTx/>
              <a:buChar char="•"/>
              <a:defRPr sz="1900">
                <a:solidFill>
                  <a:srgbClr val="929292"/>
                </a:solidFill>
              </a:defRPr>
            </a:pPr>
            <a:r>
              <a:rPr lang="en" sz="933" kern="0" dirty="0">
                <a:latin typeface="Graphik" panose="020B0503030202060203" pitchFamily="34" charset="77"/>
                <a:sym typeface="Canela Text Regular"/>
              </a:rPr>
              <a:t>Qualitative focus groups</a:t>
            </a:r>
          </a:p>
          <a:p>
            <a:pPr marL="148932" indent="-148932" defTabSz="1219170" hangingPunct="0">
              <a:lnSpc>
                <a:spcPct val="90000"/>
              </a:lnSpc>
              <a:buSzPct val="150000"/>
              <a:buFontTx/>
              <a:buChar char="•"/>
              <a:defRPr sz="1900">
                <a:solidFill>
                  <a:srgbClr val="929292"/>
                </a:solidFill>
              </a:defRPr>
            </a:pPr>
            <a:r>
              <a:rPr lang="en" sz="933" kern="0" dirty="0">
                <a:latin typeface="Graphik" panose="020B0503030202060203" pitchFamily="34" charset="77"/>
                <a:sym typeface="Canela Text Regular"/>
              </a:rPr>
              <a:t>Concept feedback</a:t>
            </a:r>
          </a:p>
          <a:p>
            <a:pPr defTabSz="1219170" hangingPunct="0">
              <a:lnSpc>
                <a:spcPct val="90000"/>
              </a:lnSpc>
              <a:defRPr sz="1900">
                <a:solidFill>
                  <a:srgbClr val="929292"/>
                </a:solidFill>
              </a:defRPr>
            </a:pP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1900"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sz="933" b="1" kern="0" dirty="0">
                <a:latin typeface="Graphik-Semibold" panose="020B0503030202060203" pitchFamily="34" charset="77"/>
                <a:sym typeface="Canela Text Bold"/>
              </a:rPr>
              <a:t>Outcome</a:t>
            </a:r>
            <a:endParaRPr sz="933" kern="0" dirty="0">
              <a:latin typeface="Graphik Extralight" panose="020B0303030202060203" pitchFamily="34" charset="77"/>
              <a:sym typeface="Canela Text Regular"/>
            </a:endParaRPr>
          </a:p>
          <a:p>
            <a:pPr marL="148932" indent="-148932" defTabSz="1219170" hangingPunct="0">
              <a:lnSpc>
                <a:spcPct val="90000"/>
              </a:lnSpc>
              <a:spcBef>
                <a:spcPts val="51"/>
              </a:spcBef>
              <a:buSzPct val="150000"/>
              <a:buFontTx/>
              <a:buChar char="•"/>
              <a:defRPr sz="1900">
                <a:solidFill>
                  <a:srgbClr val="929292"/>
                </a:solidFill>
              </a:defRPr>
            </a:pPr>
            <a:r>
              <a:rPr sz="933" kern="0" dirty="0">
                <a:latin typeface="Graphik" panose="020B0503030202060203" pitchFamily="34" charset="77"/>
                <a:sym typeface="Canela Text Regular"/>
              </a:rPr>
              <a:t>Products ready for the market</a:t>
            </a:r>
            <a:endParaRPr sz="800" kern="0" dirty="0">
              <a:latin typeface="Graphik Extralight" panose="020B0303030202060203" pitchFamily="34" charset="77"/>
              <a:sym typeface="Canela Text Regular"/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399087EA-F7E2-3B1E-0CC1-0418266D8DF9}"/>
              </a:ext>
            </a:extLst>
          </p:cNvPr>
          <p:cNvSpPr txBox="1">
            <a:spLocks/>
          </p:cNvSpPr>
          <p:nvPr/>
        </p:nvSpPr>
        <p:spPr>
          <a:xfrm>
            <a:off x="546637" y="3080646"/>
            <a:ext cx="2108055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100639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900" b="1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質問例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ターゲット（層）は誰か？（ターゲットのデモグラは？）</a:t>
            </a:r>
            <a:endParaRPr lang="en-US" altLang="ja-JP" sz="900" kern="0" dirty="0">
              <a:solidFill>
                <a:schemeClr val="bg1">
                  <a:lumMod val="65000"/>
                </a:schemeClr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購入の決め手となる機能は何か？</a:t>
            </a:r>
          </a:p>
          <a:p>
            <a:pPr marL="285750" indent="-2857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endParaRPr lang="ja-JP" altLang="en-US" sz="900" kern="0">
              <a:solidFill>
                <a:schemeClr val="bg1">
                  <a:lumMod val="65000"/>
                </a:schemeClr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defTabSz="1100639" hangingPunct="0">
              <a:lnSpc>
                <a:spcPct val="100000"/>
              </a:lnSpc>
              <a:spcBef>
                <a:spcPts val="0"/>
              </a:spcBef>
              <a:buSzPct val="150000"/>
              <a:defRPr/>
            </a:pPr>
            <a:r>
              <a:rPr lang="ja-JP" altLang="en-US" sz="900" b="1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手法例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定量調査と分析</a:t>
            </a:r>
            <a:endParaRPr lang="en-US" altLang="ja-JP" sz="900" kern="0" dirty="0">
              <a:solidFill>
                <a:schemeClr val="bg1">
                  <a:lumMod val="65000"/>
                </a:schemeClr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ビジネスインテリジェンス</a:t>
            </a:r>
          </a:p>
          <a:p>
            <a:pPr marL="285750" indent="-2857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endParaRPr lang="ja-JP" altLang="en-US" sz="900" kern="0">
              <a:solidFill>
                <a:schemeClr val="bg1">
                  <a:lumMod val="65000"/>
                </a:schemeClr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defTabSz="1100639" hangingPunct="0">
              <a:lnSpc>
                <a:spcPct val="100000"/>
              </a:lnSpc>
              <a:spcBef>
                <a:spcPts val="0"/>
              </a:spcBef>
              <a:buSzPct val="150000"/>
              <a:defRPr/>
            </a:pPr>
            <a:r>
              <a:rPr lang="ja-JP" altLang="en-US" sz="900" b="1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成果例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ターゲット顧客の明確化</a:t>
            </a:r>
            <a:endParaRPr lang="en-US" sz="900" kern="0" dirty="0">
              <a:solidFill>
                <a:schemeClr val="bg1">
                  <a:lumMod val="65000"/>
                </a:schemeClr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78771310-FB9E-4AF8-BCC5-68641717C938}"/>
              </a:ext>
            </a:extLst>
          </p:cNvPr>
          <p:cNvSpPr txBox="1">
            <a:spLocks/>
          </p:cNvSpPr>
          <p:nvPr/>
        </p:nvSpPr>
        <p:spPr>
          <a:xfrm>
            <a:off x="431520" y="355615"/>
            <a:ext cx="2616480" cy="82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 dirty="0">
                <a:solidFill>
                  <a:schemeClr val="bg1"/>
                </a:solidFill>
              </a:rPr>
              <a:t>Why design research</a:t>
            </a: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5819519E-11D5-E28A-D89B-993CAB842DC4}"/>
              </a:ext>
            </a:extLst>
          </p:cNvPr>
          <p:cNvSpPr txBox="1">
            <a:spLocks/>
          </p:cNvSpPr>
          <p:nvPr/>
        </p:nvSpPr>
        <p:spPr>
          <a:xfrm>
            <a:off x="4359438" y="3080646"/>
            <a:ext cx="3086639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100639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900" b="1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質問例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ユーザーの目的やニーズは何か？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何をすることでユーザーの役に立てるか？</a:t>
            </a:r>
            <a:endParaRPr lang="en-US" altLang="ja-JP" sz="900" kern="0" dirty="0">
              <a:solidFill>
                <a:schemeClr val="tx1"/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defTabSz="1100639" hangingPunct="0">
              <a:lnSpc>
                <a:spcPct val="100000"/>
              </a:lnSpc>
              <a:spcBef>
                <a:spcPts val="0"/>
              </a:spcBef>
              <a:buSzPct val="150000"/>
              <a:defRPr/>
            </a:pPr>
            <a:endParaRPr lang="ja-JP" altLang="en-US" sz="900" kern="0">
              <a:solidFill>
                <a:schemeClr val="tx1"/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defTabSz="1100639" hangingPunct="0">
              <a:lnSpc>
                <a:spcPct val="100000"/>
              </a:lnSpc>
              <a:spcBef>
                <a:spcPts val="0"/>
              </a:spcBef>
              <a:buSzPct val="150000"/>
              <a:defRPr/>
            </a:pPr>
            <a:r>
              <a:rPr lang="ja-JP" altLang="en-US" sz="900" b="1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手法例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定性調査、コンテキスト・イマージョン調査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他業種からのインスピレーション</a:t>
            </a:r>
          </a:p>
          <a:p>
            <a:pPr defTabSz="1100639" hangingPunct="0">
              <a:lnSpc>
                <a:spcPct val="100000"/>
              </a:lnSpc>
              <a:spcBef>
                <a:spcPts val="0"/>
              </a:spcBef>
              <a:buSzPct val="150000"/>
              <a:defRPr/>
            </a:pPr>
            <a:endParaRPr lang="en-US" altLang="ja-JP" sz="900" b="1" kern="0" dirty="0">
              <a:solidFill>
                <a:schemeClr val="tx1"/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defTabSz="1100639" hangingPunct="0">
              <a:lnSpc>
                <a:spcPct val="100000"/>
              </a:lnSpc>
              <a:spcBef>
                <a:spcPts val="0"/>
              </a:spcBef>
              <a:buSzPct val="150000"/>
              <a:defRPr/>
            </a:pPr>
            <a:r>
              <a:rPr lang="ja-JP" altLang="en-US" sz="900" b="1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成果例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インスピレーションと可能性の発掘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328BA805-95EB-4389-8616-4202F71D946A}"/>
              </a:ext>
            </a:extLst>
          </p:cNvPr>
          <p:cNvSpPr txBox="1">
            <a:spLocks/>
          </p:cNvSpPr>
          <p:nvPr/>
        </p:nvSpPr>
        <p:spPr>
          <a:xfrm>
            <a:off x="8142520" y="3080646"/>
            <a:ext cx="279762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100639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900" b="1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質問例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マーケティングはどうすべきか？</a:t>
            </a:r>
            <a:endParaRPr lang="en-US" altLang="ja-JP" sz="900" kern="0" dirty="0">
              <a:solidFill>
                <a:schemeClr val="bg1">
                  <a:lumMod val="65000"/>
                </a:schemeClr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製品の市場価値は？</a:t>
            </a:r>
            <a:endParaRPr lang="en-US" altLang="ja-JP" sz="900" kern="0" dirty="0">
              <a:solidFill>
                <a:schemeClr val="bg1">
                  <a:lumMod val="65000"/>
                </a:schemeClr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endParaRPr lang="en-US" altLang="ja-JP" sz="900" b="1" kern="0" dirty="0">
              <a:solidFill>
                <a:schemeClr val="bg1">
                  <a:lumMod val="65000"/>
                </a:schemeClr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defTabSz="1100639" hangingPunct="0">
              <a:lnSpc>
                <a:spcPct val="100000"/>
              </a:lnSpc>
              <a:spcBef>
                <a:spcPts val="0"/>
              </a:spcBef>
              <a:buSzPct val="150000"/>
              <a:defRPr/>
            </a:pPr>
            <a:r>
              <a:rPr lang="ja-JP" altLang="en-US" sz="900" b="1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手法例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フォーカスグループ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コンセプトに対するフィードバック</a:t>
            </a:r>
          </a:p>
          <a:p>
            <a:pPr marL="285750" indent="-2857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endParaRPr lang="ja-JP" altLang="en-US" sz="900" kern="0">
              <a:solidFill>
                <a:schemeClr val="bg1">
                  <a:lumMod val="65000"/>
                </a:schemeClr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defTabSz="1100639" hangingPunct="0">
              <a:lnSpc>
                <a:spcPct val="100000"/>
              </a:lnSpc>
              <a:spcBef>
                <a:spcPts val="0"/>
              </a:spcBef>
              <a:buSzPct val="150000"/>
              <a:defRPr/>
            </a:pPr>
            <a:r>
              <a:rPr lang="ja-JP" altLang="en-US" sz="900" b="1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成果例</a:t>
            </a:r>
          </a:p>
          <a:p>
            <a:pPr marL="171450" indent="-171450" defTabSz="1100639" hangingPunct="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  <a:defRPr/>
            </a:pPr>
            <a:r>
              <a:rPr lang="ja-JP" altLang="en-US" sz="900" kern="0">
                <a:solidFill>
                  <a:schemeClr val="bg1">
                    <a:lumMod val="65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市場導入可能な製品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0BA4796-DF64-35BF-C07B-8137140CB1E0}"/>
              </a:ext>
            </a:extLst>
          </p:cNvPr>
          <p:cNvSpPr/>
          <p:nvPr/>
        </p:nvSpPr>
        <p:spPr>
          <a:xfrm rot="15709014">
            <a:off x="9255198" y="4361936"/>
            <a:ext cx="3381850" cy="48167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379942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4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3A44A-C158-4A57-4018-39830539E8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42651" y="6497319"/>
            <a:ext cx="736600" cy="10772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77" rtl="0" eaLnBrk="1" fontAlgn="auto" latinLnBrk="0" hangingPunct="0">
              <a:lnSpc>
                <a:spcPts val="8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849AE-F814-004C-A32C-66B1D871ADD2}" type="slidenum">
              <a:rPr kumimoji="0" lang="en-SG" sz="600" b="0" i="0" u="none" strike="noStrike" kern="0" cap="none" spc="0" normalizeH="0" baseline="0" noProof="0" smtClean="0">
                <a:ln>
                  <a:noFill/>
                </a:ln>
                <a:solidFill>
                  <a:srgbClr val="96968C">
                    <a:hueOff val="-3599825"/>
                    <a:satOff val="-4545"/>
                    <a:lumOff val="-56862"/>
                    <a:alpha val="70000"/>
                  </a:srgbClr>
                </a:solidFill>
                <a:effectLst/>
                <a:uLnTx/>
                <a:uFillTx/>
                <a:latin typeface="Graphik"/>
                <a:sym typeface="Graphik"/>
              </a:rPr>
              <a:pPr marL="0" marR="0" lvl="0" indent="0" algn="l" defTabSz="914377" rtl="0" eaLnBrk="1" fontAlgn="auto" latinLnBrk="0" hangingPunct="0">
                <a:lnSpc>
                  <a:spcPts val="8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SG" sz="600" b="0" i="0" u="none" strike="noStrike" kern="0" cap="none" spc="0" normalizeH="0" baseline="0" noProof="0">
              <a:ln>
                <a:noFill/>
              </a:ln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effectLst/>
              <a:uLnTx/>
              <a:uFillTx/>
              <a:latin typeface="Graphik"/>
              <a:sym typeface="Graphik"/>
            </a:endParaRP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628CB0F1-0206-6C1F-B455-B92F9D7CE122}"/>
              </a:ext>
            </a:extLst>
          </p:cNvPr>
          <p:cNvSpPr txBox="1">
            <a:spLocks/>
          </p:cNvSpPr>
          <p:nvPr/>
        </p:nvSpPr>
        <p:spPr>
          <a:xfrm>
            <a:off x="2571792" y="2333462"/>
            <a:ext cx="7048416" cy="775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0" marR="0" lvl="0" indent="0" algn="ctr" defTabSz="17345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5600" b="0" i="0" u="none" strike="noStrike" kern="0" cap="none" spc="-200" normalizeH="0" baseline="0" noProof="0" dirty="0">
              <a:ln>
                <a:noFill/>
              </a:ln>
              <a:solidFill>
                <a:srgbClr val="8928DD"/>
              </a:solidFill>
              <a:effectLst/>
              <a:uLnTx/>
              <a:uFillTx/>
              <a:latin typeface="Graphik" panose="020B0503030202060203" pitchFamily="34" charset="77"/>
              <a:sym typeface="Graphik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B9BC3-754B-4D4A-26F8-C4716D8C95D9}"/>
              </a:ext>
            </a:extLst>
          </p:cNvPr>
          <p:cNvSpPr txBox="1"/>
          <p:nvPr/>
        </p:nvSpPr>
        <p:spPr>
          <a:xfrm>
            <a:off x="3373121" y="-487680"/>
            <a:ext cx="6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2438339" rtl="0" eaLnBrk="1" fontAlgn="auto" latinLnBrk="0" hangingPunct="0">
              <a:lnSpc>
                <a:spcPts val="2133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72D2C3-D28A-E223-2BEE-FF3DE7AB8DE5}"/>
              </a:ext>
            </a:extLst>
          </p:cNvPr>
          <p:cNvSpPr/>
          <p:nvPr/>
        </p:nvSpPr>
        <p:spPr>
          <a:xfrm rot="3191368">
            <a:off x="8740289" y="3789915"/>
            <a:ext cx="3857036" cy="43068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marL="0" marR="0" lvl="0" indent="0" algn="ctr" defTabSz="1219170" rtl="0" eaLnBrk="1" fontAlgn="auto" latinLnBrk="0" hangingPunct="0">
              <a:lnSpc>
                <a:spcPts val="3467"/>
              </a:lnSpc>
              <a:spcBef>
                <a:spcPts val="2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343AE"/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6A7480B-21A6-C9BC-2685-D11005CA3D5C}"/>
              </a:ext>
            </a:extLst>
          </p:cNvPr>
          <p:cNvSpPr/>
          <p:nvPr/>
        </p:nvSpPr>
        <p:spPr>
          <a:xfrm rot="15840599">
            <a:off x="-570455" y="-1868509"/>
            <a:ext cx="2524739" cy="4065907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AB5E03-7315-6631-3431-F5D10FAA65BA}"/>
              </a:ext>
            </a:extLst>
          </p:cNvPr>
          <p:cNvSpPr/>
          <p:nvPr/>
        </p:nvSpPr>
        <p:spPr>
          <a:xfrm>
            <a:off x="985535" y="1038248"/>
            <a:ext cx="452487" cy="452487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165A73-2AA2-2A06-65F3-620FA77079EA}"/>
              </a:ext>
            </a:extLst>
          </p:cNvPr>
          <p:cNvSpPr/>
          <p:nvPr/>
        </p:nvSpPr>
        <p:spPr>
          <a:xfrm>
            <a:off x="570071" y="1545397"/>
            <a:ext cx="296179" cy="296179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DA9188-D7B8-3866-45EE-C67BE893F07A}"/>
              </a:ext>
            </a:extLst>
          </p:cNvPr>
          <p:cNvSpPr/>
          <p:nvPr/>
        </p:nvSpPr>
        <p:spPr>
          <a:xfrm>
            <a:off x="9941889" y="-178249"/>
            <a:ext cx="992288" cy="992288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5EC683-743E-3402-6F68-80B3A3A0CD58}"/>
              </a:ext>
            </a:extLst>
          </p:cNvPr>
          <p:cNvSpPr/>
          <p:nvPr/>
        </p:nvSpPr>
        <p:spPr>
          <a:xfrm>
            <a:off x="8994454" y="-260341"/>
            <a:ext cx="735936" cy="735936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0" name="Graphic 7">
            <a:extLst>
              <a:ext uri="{FF2B5EF4-FFF2-40B4-BE49-F238E27FC236}">
                <a16:creationId xmlns:a16="http://schemas.microsoft.com/office/drawing/2014/main" id="{48DE7E86-C7F1-9DF5-B115-7CBC54890291}"/>
              </a:ext>
            </a:extLst>
          </p:cNvPr>
          <p:cNvSpPr/>
          <p:nvPr/>
        </p:nvSpPr>
        <p:spPr>
          <a:xfrm rot="1664732">
            <a:off x="-3257393" y="3576004"/>
            <a:ext cx="7340284" cy="5530093"/>
          </a:xfrm>
          <a:custGeom>
            <a:avLst/>
            <a:gdLst>
              <a:gd name="connsiteX0" fmla="*/ 3204014 w 5739674"/>
              <a:gd name="connsiteY0" fmla="*/ 61155 h 4984977"/>
              <a:gd name="connsiteX1" fmla="*/ 4122748 w 5739674"/>
              <a:gd name="connsiteY1" fmla="*/ 820270 h 4984977"/>
              <a:gd name="connsiteX2" fmla="*/ 5725282 w 5739674"/>
              <a:gd name="connsiteY2" fmla="*/ 1098074 h 4984977"/>
              <a:gd name="connsiteX3" fmla="*/ 4569042 w 5739674"/>
              <a:gd name="connsiteY3" fmla="*/ 2444058 h 4984977"/>
              <a:gd name="connsiteX4" fmla="*/ 5269272 w 5739674"/>
              <a:gd name="connsiteY4" fmla="*/ 4035333 h 4984977"/>
              <a:gd name="connsiteX5" fmla="*/ 3724374 w 5739674"/>
              <a:gd name="connsiteY5" fmla="*/ 4017972 h 4984977"/>
              <a:gd name="connsiteX6" fmla="*/ 2401971 w 5739674"/>
              <a:gd name="connsiteY6" fmla="*/ 4976085 h 4984977"/>
              <a:gd name="connsiteX7" fmla="*/ 787470 w 5739674"/>
              <a:gd name="connsiteY7" fmla="*/ 4339338 h 4984977"/>
              <a:gd name="connsiteX8" fmla="*/ 45966 w 5739674"/>
              <a:gd name="connsiteY8" fmla="*/ 2701525 h 4984977"/>
              <a:gd name="connsiteX9" fmla="*/ 1751128 w 5739674"/>
              <a:gd name="connsiteY9" fmla="*/ 1585373 h 4984977"/>
              <a:gd name="connsiteX10" fmla="*/ 1936532 w 5739674"/>
              <a:gd name="connsiteY10" fmla="*/ 278309 h 4984977"/>
              <a:gd name="connsiteX11" fmla="*/ 3204014 w 5739674"/>
              <a:gd name="connsiteY11" fmla="*/ 61155 h 498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9674" h="4984977">
                <a:moveTo>
                  <a:pt x="3204014" y="61155"/>
                </a:moveTo>
                <a:cubicBezTo>
                  <a:pt x="3597749" y="158761"/>
                  <a:pt x="3747635" y="665995"/>
                  <a:pt x="4122748" y="820270"/>
                </a:cubicBezTo>
                <a:cubicBezTo>
                  <a:pt x="4634441" y="1030713"/>
                  <a:pt x="5578806" y="565120"/>
                  <a:pt x="5725282" y="1098074"/>
                </a:cubicBezTo>
                <a:cubicBezTo>
                  <a:pt x="5885206" y="1679932"/>
                  <a:pt x="4661615" y="1847807"/>
                  <a:pt x="4569042" y="2444058"/>
                </a:cubicBezTo>
                <a:cubicBezTo>
                  <a:pt x="4478316" y="3028447"/>
                  <a:pt x="5548993" y="3514120"/>
                  <a:pt x="5269272" y="4035333"/>
                </a:cubicBezTo>
                <a:cubicBezTo>
                  <a:pt x="5020955" y="4498042"/>
                  <a:pt x="4223761" y="3854121"/>
                  <a:pt x="3724374" y="4017972"/>
                </a:cubicBezTo>
                <a:cubicBezTo>
                  <a:pt x="3196299" y="4191231"/>
                  <a:pt x="2954497" y="4915621"/>
                  <a:pt x="2401971" y="4976085"/>
                </a:cubicBezTo>
                <a:cubicBezTo>
                  <a:pt x="1814917" y="5040317"/>
                  <a:pt x="1212089" y="4749269"/>
                  <a:pt x="787470" y="4339338"/>
                </a:cubicBezTo>
                <a:cubicBezTo>
                  <a:pt x="347221" y="3914310"/>
                  <a:pt x="-156040" y="3278827"/>
                  <a:pt x="45966" y="2701525"/>
                </a:cubicBezTo>
                <a:cubicBezTo>
                  <a:pt x="274800" y="2047559"/>
                  <a:pt x="1324789" y="2131825"/>
                  <a:pt x="1751128" y="1585373"/>
                </a:cubicBezTo>
                <a:cubicBezTo>
                  <a:pt x="2027534" y="1231093"/>
                  <a:pt x="1626455" y="603608"/>
                  <a:pt x="1936532" y="278309"/>
                </a:cubicBezTo>
                <a:cubicBezTo>
                  <a:pt x="2238208" y="-38179"/>
                  <a:pt x="2779371" y="-44113"/>
                  <a:pt x="3204014" y="61155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49F4E03-FF4C-20FC-D1C4-336A0E4DE912}"/>
              </a:ext>
            </a:extLst>
          </p:cNvPr>
          <p:cNvSpPr txBox="1">
            <a:spLocks/>
          </p:cNvSpPr>
          <p:nvPr/>
        </p:nvSpPr>
        <p:spPr>
          <a:xfrm>
            <a:off x="2346158" y="1975794"/>
            <a:ext cx="7719219" cy="155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0" marR="0" lvl="0" indent="0" algn="ctr" defTabSz="17345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sz="5600" kern="0" spc="-200" dirty="0">
                <a:solidFill>
                  <a:srgbClr val="8928DD"/>
                </a:solidFill>
              </a:rPr>
              <a:t>When should we do</a:t>
            </a:r>
            <a:br>
              <a:rPr lang="en-GB" altLang="ja-JP" sz="5600" kern="0" spc="-200" dirty="0">
                <a:solidFill>
                  <a:srgbClr val="8928DD"/>
                </a:solidFill>
              </a:rPr>
            </a:br>
            <a:r>
              <a:rPr kumimoji="0" lang="en-GB" altLang="ja-JP" sz="5600" b="0" i="0" u="none" strike="noStrike" kern="0" cap="none" spc="-200" normalizeH="0" baseline="0" noProof="0" dirty="0">
                <a:ln>
                  <a:noFill/>
                </a:ln>
                <a:solidFill>
                  <a:srgbClr val="8928DD"/>
                </a:solidFill>
                <a:effectLst/>
                <a:uLnTx/>
                <a:uFillTx/>
                <a:latin typeface="Graphik" panose="020B0503030202060203" pitchFamily="34" charset="77"/>
                <a:sym typeface="Graphik"/>
              </a:rPr>
              <a:t>Design Research?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ADDC70-7801-1466-86ED-67C792D49BAE}"/>
              </a:ext>
            </a:extLst>
          </p:cNvPr>
          <p:cNvSpPr txBox="1"/>
          <p:nvPr/>
        </p:nvSpPr>
        <p:spPr>
          <a:xfrm>
            <a:off x="2961202" y="4080216"/>
            <a:ext cx="6489129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ja-JP" altLang="en-US" sz="2800" b="1" kern="0" spc="-200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いつデザイン・リサーチを行うべきか？</a:t>
            </a:r>
            <a:endParaRPr lang="ja-JP" altLang="en-US" sz="2800" b="1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350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31">
            <a:extLst>
              <a:ext uri="{FF2B5EF4-FFF2-40B4-BE49-F238E27FC236}">
                <a16:creationId xmlns:a16="http://schemas.microsoft.com/office/drawing/2014/main" id="{44D42F74-E7C2-AE9A-D13F-E03A00C811A0}"/>
              </a:ext>
            </a:extLst>
          </p:cNvPr>
          <p:cNvSpPr/>
          <p:nvPr/>
        </p:nvSpPr>
        <p:spPr>
          <a:xfrm rot="582020">
            <a:off x="-7780260" y="-1657422"/>
            <a:ext cx="11041110" cy="11891875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EFA17C0-E741-D2C0-D20C-AA7A63946C02}"/>
              </a:ext>
            </a:extLst>
          </p:cNvPr>
          <p:cNvSpPr txBox="1">
            <a:spLocks/>
          </p:cNvSpPr>
          <p:nvPr/>
        </p:nvSpPr>
        <p:spPr>
          <a:xfrm>
            <a:off x="431520" y="2416154"/>
            <a:ext cx="2727313" cy="532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067" kern="0" dirty="0">
                <a:solidFill>
                  <a:srgbClr val="FFFFFF"/>
                </a:solidFill>
                <a:latin typeface="Graphik"/>
              </a:rPr>
              <a:t>Different stages in the cycle and different parts of the research process demand different types of design research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801932"/>
            <a:ext cx="2616480" cy="82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 dirty="0">
                <a:solidFill>
                  <a:srgbClr val="FFFFFF"/>
                </a:solidFill>
              </a:rPr>
              <a:t>Research in the design process</a:t>
            </a:r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id="{A4625625-6FBC-38A9-E77A-471F747C1C26}"/>
              </a:ext>
            </a:extLst>
          </p:cNvPr>
          <p:cNvSpPr/>
          <p:nvPr/>
        </p:nvSpPr>
        <p:spPr>
          <a:xfrm>
            <a:off x="4280070" y="1312851"/>
            <a:ext cx="2206606" cy="2206606"/>
          </a:xfrm>
          <a:prstGeom prst="ellipse">
            <a:avLst/>
          </a:prstGeom>
          <a:solidFill>
            <a:srgbClr val="FFFFFF">
              <a:alpha val="9804"/>
            </a:srgbClr>
          </a:solidFill>
          <a:ln w="34925">
            <a:solidFill>
              <a:schemeClr val="accent1"/>
            </a:solidFill>
            <a:miter lim="400000"/>
          </a:ln>
        </p:spPr>
        <p:txBody>
          <a:bodyPr lIns="67733" tIns="67733" rIns="67733" bIns="67733" anchor="ctr"/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Graphik"/>
              </a:rPr>
              <a:t>Exploratory</a:t>
            </a:r>
            <a:endParaRPr lang="en-US" sz="100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endParaRPr lang="en-US" sz="100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endParaRPr lang="en-US" sz="1600" kern="0" dirty="0">
              <a:solidFill>
                <a:schemeClr val="tx1">
                  <a:lumMod val="95000"/>
                  <a:lumOff val="5000"/>
                </a:schemeClr>
              </a:solidFill>
              <a:latin typeface="Graphik-SemiboldItalic"/>
              <a:sym typeface="Graphik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56E0D52-ED49-2F02-34DF-E6B4164BE21C}"/>
              </a:ext>
            </a:extLst>
          </p:cNvPr>
          <p:cNvSpPr/>
          <p:nvPr/>
        </p:nvSpPr>
        <p:spPr>
          <a:xfrm rot="5400000">
            <a:off x="5278015" y="105052"/>
            <a:ext cx="240689" cy="1915671"/>
          </a:xfrm>
          <a:prstGeom prst="triangl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spAutoFit/>
          </a:bodyPr>
          <a:lstStyle/>
          <a:p>
            <a:pPr algn="ctr" defTabSz="1219170" hangingPunct="0">
              <a:lnSpc>
                <a:spcPts val="3467"/>
              </a:lnSpc>
              <a:spcBef>
                <a:spcPts val="2133"/>
              </a:spcBef>
            </a:pPr>
            <a:endParaRPr lang="en-US" sz="2400" kern="0">
              <a:solidFill>
                <a:srgbClr val="F343AE"/>
              </a:solidFill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4" name="Circle">
            <a:extLst>
              <a:ext uri="{FF2B5EF4-FFF2-40B4-BE49-F238E27FC236}">
                <a16:creationId xmlns:a16="http://schemas.microsoft.com/office/drawing/2014/main" id="{A187E263-A58B-C127-CF76-FE3DAD3E0BBD}"/>
              </a:ext>
            </a:extLst>
          </p:cNvPr>
          <p:cNvSpPr/>
          <p:nvPr/>
        </p:nvSpPr>
        <p:spPr>
          <a:xfrm>
            <a:off x="6746871" y="1312851"/>
            <a:ext cx="2206606" cy="2206606"/>
          </a:xfrm>
          <a:prstGeom prst="ellipse">
            <a:avLst/>
          </a:prstGeom>
          <a:solidFill>
            <a:srgbClr val="FFFFFF">
              <a:alpha val="9804"/>
            </a:srgbClr>
          </a:solidFill>
          <a:ln w="34925">
            <a:solidFill>
              <a:schemeClr val="accent1"/>
            </a:solidFill>
            <a:miter lim="400000"/>
          </a:ln>
        </p:spPr>
        <p:txBody>
          <a:bodyPr lIns="67733" tIns="67733" rIns="67733" bIns="67733" anchor="ctr"/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Graphik"/>
              </a:rPr>
              <a:t>Generative</a:t>
            </a: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endParaRPr lang="en-US" sz="1467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endParaRPr sz="1467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3C6E0412-91E0-151F-A7F7-1C7C5EA27E2D}"/>
              </a:ext>
            </a:extLst>
          </p:cNvPr>
          <p:cNvSpPr/>
          <p:nvPr/>
        </p:nvSpPr>
        <p:spPr>
          <a:xfrm rot="5400000">
            <a:off x="7709772" y="95274"/>
            <a:ext cx="240689" cy="1915671"/>
          </a:xfrm>
          <a:prstGeom prst="triangl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spAutoFit/>
          </a:bodyPr>
          <a:lstStyle/>
          <a:p>
            <a:pPr algn="ctr" defTabSz="1219170" hangingPunct="0">
              <a:lnSpc>
                <a:spcPts val="3467"/>
              </a:lnSpc>
              <a:spcBef>
                <a:spcPts val="2133"/>
              </a:spcBef>
            </a:pPr>
            <a:endParaRPr lang="en-US" sz="2400" kern="0">
              <a:solidFill>
                <a:srgbClr val="F343AE"/>
              </a:solidFill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90B88176-DDDE-820F-EBAD-4DEC32A87D0A}"/>
              </a:ext>
            </a:extLst>
          </p:cNvPr>
          <p:cNvSpPr/>
          <p:nvPr/>
        </p:nvSpPr>
        <p:spPr>
          <a:xfrm>
            <a:off x="9231242" y="1312851"/>
            <a:ext cx="2206606" cy="2206606"/>
          </a:xfrm>
          <a:prstGeom prst="ellipse">
            <a:avLst/>
          </a:prstGeom>
          <a:solidFill>
            <a:srgbClr val="FFFFFF">
              <a:alpha val="9804"/>
            </a:srgbClr>
          </a:solidFill>
          <a:ln w="34925">
            <a:solidFill>
              <a:schemeClr val="accent1"/>
            </a:solidFill>
            <a:miter lim="400000"/>
          </a:ln>
        </p:spPr>
        <p:txBody>
          <a:bodyPr lIns="67733" tIns="67733" rIns="67733" bIns="67733" anchor="ctr"/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Graphik"/>
              </a:rPr>
              <a:t>Evaluative</a:t>
            </a: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endParaRPr lang="en-US" sz="1467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endParaRPr sz="1467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4008479-B8B1-E3F2-4A9C-9E06755E11B7}"/>
              </a:ext>
            </a:extLst>
          </p:cNvPr>
          <p:cNvSpPr/>
          <p:nvPr/>
        </p:nvSpPr>
        <p:spPr>
          <a:xfrm rot="5400000">
            <a:off x="10164672" y="95274"/>
            <a:ext cx="240689" cy="1915671"/>
          </a:xfrm>
          <a:prstGeom prst="triangl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spAutoFit/>
          </a:bodyPr>
          <a:lstStyle/>
          <a:p>
            <a:pPr algn="ctr" defTabSz="1219170" hangingPunct="0">
              <a:lnSpc>
                <a:spcPts val="3467"/>
              </a:lnSpc>
              <a:spcBef>
                <a:spcPts val="2133"/>
              </a:spcBef>
            </a:pPr>
            <a:endParaRPr lang="en-US" sz="2400" kern="0">
              <a:solidFill>
                <a:srgbClr val="F343AE"/>
              </a:solidFill>
              <a:latin typeface="Graphik"/>
              <a:ea typeface="+mj-ea"/>
              <a:cs typeface="+mj-cs"/>
              <a:sym typeface="Graphik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438168-3E8B-4691-4467-AFC9D45F5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" b="5006"/>
          <a:stretch/>
        </p:blipFill>
        <p:spPr>
          <a:xfrm>
            <a:off x="4598528" y="3652569"/>
            <a:ext cx="1609625" cy="1641605"/>
          </a:xfrm>
          <a:prstGeom prst="ellipse">
            <a:avLst/>
          </a:prstGeom>
          <a:ln w="25400">
            <a:noFill/>
          </a:ln>
          <a:effectLst>
            <a:outerShdw blurRad="508000" sx="102000" sy="102000" algn="ctr" rotWithShape="0">
              <a:srgbClr val="FBD6E4">
                <a:alpha val="2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86FBAA-709B-6BA8-E978-43F657D9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4" b="12954"/>
          <a:stretch/>
        </p:blipFill>
        <p:spPr>
          <a:xfrm>
            <a:off x="7000329" y="3558619"/>
            <a:ext cx="1659576" cy="1692548"/>
          </a:xfrm>
          <a:prstGeom prst="ellipse">
            <a:avLst/>
          </a:prstGeom>
          <a:ln w="25400">
            <a:noFill/>
          </a:ln>
          <a:effectLst>
            <a:outerShdw blurRad="508000" sx="102000" sy="102000" algn="ctr" rotWithShape="0">
              <a:srgbClr val="FBD6E4">
                <a:alpha val="2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07694A-E239-56B2-57CD-5BBCB37D6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3" b="12893"/>
          <a:stretch/>
        </p:blipFill>
        <p:spPr>
          <a:xfrm>
            <a:off x="9456630" y="3568396"/>
            <a:ext cx="1659576" cy="1692557"/>
          </a:xfrm>
          <a:prstGeom prst="ellipse">
            <a:avLst/>
          </a:prstGeom>
          <a:ln w="25400">
            <a:noFill/>
          </a:ln>
          <a:effectLst>
            <a:outerShdw blurRad="508000" sx="102000" sy="102000" algn="ctr" rotWithShape="0">
              <a:srgbClr val="FBD6E4">
                <a:alpha val="2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353E37-5B9D-EFF4-534A-B4A81FBD5A35}"/>
              </a:ext>
            </a:extLst>
          </p:cNvPr>
          <p:cNvSpPr txBox="1"/>
          <p:nvPr/>
        </p:nvSpPr>
        <p:spPr>
          <a:xfrm>
            <a:off x="4194179" y="5994051"/>
            <a:ext cx="2408358" cy="42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1067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Clarity of the problems, needs, and context; empathy with users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996070-C183-1A8B-B669-7936239D047A}"/>
              </a:ext>
            </a:extLst>
          </p:cNvPr>
          <p:cNvSpPr txBox="1"/>
          <p:nvPr/>
        </p:nvSpPr>
        <p:spPr>
          <a:xfrm>
            <a:off x="6921910" y="5994051"/>
            <a:ext cx="1816411" cy="42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1067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User-centric ideas, outside-in perspective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896AEF-090C-C35F-AF5B-397C3CA14B36}"/>
              </a:ext>
            </a:extLst>
          </p:cNvPr>
          <p:cNvSpPr txBox="1"/>
          <p:nvPr/>
        </p:nvSpPr>
        <p:spPr>
          <a:xfrm>
            <a:off x="8933638" y="5994051"/>
            <a:ext cx="2779843" cy="42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1067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Clarity on demand, usability, product market-fit, and validation on assumption</a:t>
            </a:r>
          </a:p>
        </p:txBody>
      </p:sp>
      <p:sp>
        <p:nvSpPr>
          <p:cNvPr id="13" name="*">
            <a:extLst>
              <a:ext uri="{FF2B5EF4-FFF2-40B4-BE49-F238E27FC236}">
                <a16:creationId xmlns:a16="http://schemas.microsoft.com/office/drawing/2014/main" id="{79CCC58B-40CB-DF22-E1A6-05037CDE8125}"/>
              </a:ext>
            </a:extLst>
          </p:cNvPr>
          <p:cNvSpPr txBox="1"/>
          <p:nvPr/>
        </p:nvSpPr>
        <p:spPr>
          <a:xfrm>
            <a:off x="3489723" y="796575"/>
            <a:ext cx="923330" cy="1436291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0000">
                <a:solidFill>
                  <a:srgbClr val="ED6B63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 defTabSz="1219170" hangingPunct="0">
              <a:lnSpc>
                <a:spcPct val="90000"/>
              </a:lnSpc>
            </a:pPr>
            <a:r>
              <a:rPr sz="10000" kern="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1CE9464-1E8E-07FB-2D42-BFFCC84AB024}"/>
              </a:ext>
            </a:extLst>
          </p:cNvPr>
          <p:cNvSpPr txBox="1">
            <a:spLocks/>
          </p:cNvSpPr>
          <p:nvPr/>
        </p:nvSpPr>
        <p:spPr>
          <a:xfrm>
            <a:off x="431520" y="1805463"/>
            <a:ext cx="29064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デザインプロセスにおけるリサーチ</a:t>
            </a: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0D966AA3-37BE-9F5D-F83A-6EA8F659471D}"/>
              </a:ext>
            </a:extLst>
          </p:cNvPr>
          <p:cNvSpPr txBox="1">
            <a:spLocks/>
          </p:cNvSpPr>
          <p:nvPr/>
        </p:nvSpPr>
        <p:spPr>
          <a:xfrm>
            <a:off x="431520" y="3039660"/>
            <a:ext cx="2727313" cy="532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067" kern="0">
                <a:solidFill>
                  <a:srgbClr val="FFFFFF"/>
                </a:solidFill>
                <a:latin typeface="Graphik"/>
              </a:rPr>
              <a:t>サイクルの異なる段階や、リサーチプロセスの様々な部分で、異なるタイプのデザインリサーチが必要とされます。</a:t>
            </a:r>
            <a:endParaRPr lang="ja-JP" altLang="en-US" sz="1067" kern="0" dirty="0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7E22A96-AF28-9F9C-5955-620973C6C427}"/>
              </a:ext>
            </a:extLst>
          </p:cNvPr>
          <p:cNvSpPr txBox="1"/>
          <p:nvPr/>
        </p:nvSpPr>
        <p:spPr>
          <a:xfrm>
            <a:off x="4356088" y="1723354"/>
            <a:ext cx="2054569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16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Graphik"/>
              </a:rPr>
              <a:t>探索的</a:t>
            </a:r>
            <a:endParaRPr lang="en-US" altLang="ja-JP" sz="1600" b="1" kern="0" dirty="0">
              <a:solidFill>
                <a:schemeClr val="tx1">
                  <a:lumMod val="95000"/>
                  <a:lumOff val="5000"/>
                </a:schemeClr>
              </a:solidFill>
              <a:latin typeface="Graphik-SemiboldItalic"/>
              <a:sym typeface="Graphik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846289-8BFF-143C-EBED-9AF685B496B7}"/>
              </a:ext>
            </a:extLst>
          </p:cNvPr>
          <p:cNvSpPr txBox="1"/>
          <p:nvPr/>
        </p:nvSpPr>
        <p:spPr>
          <a:xfrm>
            <a:off x="4424074" y="2416154"/>
            <a:ext cx="1918598" cy="697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対象者と文脈を理解する</a:t>
            </a: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" altLang="ja-JP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Understand people and context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5A6F3B5-A060-6EFE-61C8-9F4529BE5985}"/>
              </a:ext>
            </a:extLst>
          </p:cNvPr>
          <p:cNvSpPr txBox="1"/>
          <p:nvPr/>
        </p:nvSpPr>
        <p:spPr>
          <a:xfrm>
            <a:off x="6921912" y="2396946"/>
            <a:ext cx="1918598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共にアイデアを練る</a:t>
            </a:r>
            <a:endParaRPr lang="en-US" altLang="ja-JP" sz="120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altLang="ja-JP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Build on ideas together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A167101-9532-7F5B-C3A7-31C40EAC95B5}"/>
              </a:ext>
            </a:extLst>
          </p:cNvPr>
          <p:cNvSpPr txBox="1"/>
          <p:nvPr/>
        </p:nvSpPr>
        <p:spPr>
          <a:xfrm>
            <a:off x="6822889" y="1685622"/>
            <a:ext cx="2054569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16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Graphik"/>
              </a:rPr>
              <a:t>生成的</a:t>
            </a:r>
            <a:endParaRPr lang="en-US" altLang="ja-JP" sz="1600" b="1" kern="0" dirty="0">
              <a:solidFill>
                <a:schemeClr val="tx1">
                  <a:lumMod val="95000"/>
                  <a:lumOff val="5000"/>
                </a:schemeClr>
              </a:solidFill>
              <a:latin typeface="Graphik-SemiboldItalic"/>
              <a:sym typeface="Graphik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52346B9-3F19-CCBB-E837-514B2ED61AA0}"/>
              </a:ext>
            </a:extLst>
          </p:cNvPr>
          <p:cNvSpPr txBox="1"/>
          <p:nvPr/>
        </p:nvSpPr>
        <p:spPr>
          <a:xfrm>
            <a:off x="9418337" y="2396946"/>
            <a:ext cx="1918598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コンセプトをテストする</a:t>
            </a:r>
            <a:endParaRPr lang="en-US" altLang="ja-JP" sz="120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altLang="ja-JP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Test concepts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D35FFBD-FCEA-337D-D321-F6C5126D8BB5}"/>
              </a:ext>
            </a:extLst>
          </p:cNvPr>
          <p:cNvSpPr txBox="1"/>
          <p:nvPr/>
        </p:nvSpPr>
        <p:spPr>
          <a:xfrm>
            <a:off x="9307260" y="1682353"/>
            <a:ext cx="2054569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16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Graphik"/>
              </a:rPr>
              <a:t>評価的</a:t>
            </a:r>
            <a:endParaRPr lang="en-US" altLang="ja-JP" sz="1600" b="1" kern="0" dirty="0">
              <a:solidFill>
                <a:schemeClr val="tx1">
                  <a:lumMod val="95000"/>
                  <a:lumOff val="5000"/>
                </a:schemeClr>
              </a:solidFill>
              <a:latin typeface="Graphik-SemiboldItalic"/>
              <a:sym typeface="Graphik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D651BFA-3425-BFC5-0766-0D567F61F51A}"/>
              </a:ext>
            </a:extLst>
          </p:cNvPr>
          <p:cNvSpPr txBox="1"/>
          <p:nvPr/>
        </p:nvSpPr>
        <p:spPr>
          <a:xfrm>
            <a:off x="4324590" y="5545351"/>
            <a:ext cx="2147536" cy="42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1067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問題、ニーズ、背景の明確化、ユーザーとの共感</a:t>
            </a:r>
            <a:endParaRPr lang="ja-JP" altLang="en-US" sz="1067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1397B20-0765-AA26-99E8-9D9ECDD864B2}"/>
              </a:ext>
            </a:extLst>
          </p:cNvPr>
          <p:cNvSpPr txBox="1"/>
          <p:nvPr/>
        </p:nvSpPr>
        <p:spPr>
          <a:xfrm>
            <a:off x="7020385" y="5551021"/>
            <a:ext cx="1659576" cy="42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1067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ユーザー中心の発想、外部からの視点</a:t>
            </a:r>
            <a:endParaRPr lang="ja-JP" altLang="en-US" sz="1067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2992CDF4-668E-2BE7-3210-22D57E38EAA6}"/>
              </a:ext>
            </a:extLst>
          </p:cNvPr>
          <p:cNvSpPr txBox="1"/>
          <p:nvPr/>
        </p:nvSpPr>
        <p:spPr>
          <a:xfrm>
            <a:off x="9163413" y="5545149"/>
            <a:ext cx="2320292" cy="42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1067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需要の明確化、ユーザビリティ、製品の市場適合性、仮説の検証</a:t>
            </a:r>
            <a:endParaRPr lang="ja-JP" altLang="en-US" sz="1067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877004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35A2054-59A7-2F56-A5C9-112FCEB31DC0}"/>
              </a:ext>
            </a:extLst>
          </p:cNvPr>
          <p:cNvSpPr/>
          <p:nvPr/>
        </p:nvSpPr>
        <p:spPr>
          <a:xfrm rot="15840599">
            <a:off x="-934707" y="-1388656"/>
            <a:ext cx="4198913" cy="5032809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839DD8F1-756F-BB0C-33BD-8F6CFE27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21" y="275734"/>
            <a:ext cx="2867264" cy="820866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667" spc="-160">
                <a:solidFill>
                  <a:schemeClr val="bg1"/>
                </a:solidFill>
              </a:rPr>
              <a:t>Types of research in the design process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614A60-91B8-6683-9501-C2E5F27FD046}"/>
              </a:ext>
            </a:extLst>
          </p:cNvPr>
          <p:cNvSpPr/>
          <p:nvPr/>
        </p:nvSpPr>
        <p:spPr>
          <a:xfrm>
            <a:off x="3750354" y="835864"/>
            <a:ext cx="2556145" cy="74928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1219170" hangingPunct="0">
              <a:defRPr/>
            </a:pPr>
            <a:r>
              <a:rPr lang="en-US" sz="1200" b="1" kern="0" dirty="0">
                <a:solidFill>
                  <a:srgbClr val="FFFFFF"/>
                </a:solidFill>
                <a:latin typeface="Graphik-Semibold" panose="020B0503030202060203" pitchFamily="34" charset="77"/>
                <a:sym typeface="Graphik"/>
              </a:rPr>
              <a:t>探索的</a:t>
            </a:r>
          </a:p>
          <a:p>
            <a:pPr algn="ctr" defTabSz="1219170" hangingPunct="0">
              <a:defRPr/>
            </a:pPr>
            <a:r>
              <a:rPr lang="en-US" sz="1200" b="1" kern="0">
                <a:solidFill>
                  <a:srgbClr val="FFFFFF"/>
                </a:solidFill>
                <a:latin typeface="Graphik-Semibold" panose="020B0503030202060203" pitchFamily="34" charset="77"/>
                <a:sym typeface="Graphik"/>
              </a:rPr>
              <a:t>EXPLORATORY</a:t>
            </a:r>
            <a:endParaRPr lang="en-US" sz="1400" b="1" kern="0">
              <a:solidFill>
                <a:srgbClr val="FFFFFF"/>
              </a:solidFill>
              <a:latin typeface="Graphik-Semibold" panose="020B0503030202060203" pitchFamily="34" charset="77"/>
              <a:sym typeface="Graphik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96E9F-68AA-6B10-7D48-1B3D4C0B4B88}"/>
              </a:ext>
            </a:extLst>
          </p:cNvPr>
          <p:cNvSpPr/>
          <p:nvPr/>
        </p:nvSpPr>
        <p:spPr>
          <a:xfrm>
            <a:off x="6477345" y="835864"/>
            <a:ext cx="2556145" cy="74928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1219170" hangingPunct="0">
              <a:defRPr/>
            </a:pPr>
            <a:r>
              <a:rPr lang="en-US" sz="1200" b="1" kern="0" dirty="0">
                <a:solidFill>
                  <a:srgbClr val="FFFFFF"/>
                </a:solidFill>
                <a:latin typeface="Graphik-Semibold" panose="020B0503030202060203" pitchFamily="34" charset="77"/>
                <a:sym typeface="Graphik"/>
              </a:rPr>
              <a:t>生成的</a:t>
            </a:r>
          </a:p>
          <a:p>
            <a:pPr algn="ctr" defTabSz="1219170" hangingPunct="0">
              <a:defRPr/>
            </a:pPr>
            <a:r>
              <a:rPr lang="en-US" sz="1200" b="1" kern="0">
                <a:solidFill>
                  <a:srgbClr val="FFFFFF"/>
                </a:solidFill>
                <a:latin typeface="Graphik-Semibold" panose="020B0503030202060203" pitchFamily="34" charset="77"/>
                <a:sym typeface="Graphik"/>
              </a:rPr>
              <a:t>GENERATIVE</a:t>
            </a:r>
            <a:endParaRPr lang="en-US" sz="1400" b="1" kern="0">
              <a:solidFill>
                <a:srgbClr val="FFFFFF"/>
              </a:solidFill>
              <a:latin typeface="Graphik-Semibold" panose="020B0503030202060203" pitchFamily="34" charset="77"/>
              <a:sym typeface="Graphik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D0A481-4D5C-C663-3F91-4EFFA5C6EC4D}"/>
              </a:ext>
            </a:extLst>
          </p:cNvPr>
          <p:cNvSpPr/>
          <p:nvPr/>
        </p:nvSpPr>
        <p:spPr>
          <a:xfrm>
            <a:off x="9204336" y="835860"/>
            <a:ext cx="2556145" cy="74928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1219170" hangingPunct="0">
              <a:defRPr/>
            </a:pPr>
            <a:r>
              <a:rPr lang="en-US" sz="1200" b="1" kern="0" dirty="0">
                <a:solidFill>
                  <a:srgbClr val="FFFFFF"/>
                </a:solidFill>
                <a:latin typeface="Graphik-Semibold" panose="020B0503030202060203" pitchFamily="34" charset="77"/>
                <a:sym typeface="Graphik"/>
              </a:rPr>
              <a:t>評価的</a:t>
            </a:r>
          </a:p>
          <a:p>
            <a:pPr algn="ctr" defTabSz="1219170" hangingPunct="0">
              <a:defRPr/>
            </a:pPr>
            <a:r>
              <a:rPr lang="en-US" sz="1200" b="1" kern="0">
                <a:solidFill>
                  <a:srgbClr val="FFFFFF"/>
                </a:solidFill>
                <a:latin typeface="Graphik-Semibold" panose="020B0503030202060203" pitchFamily="34" charset="77"/>
                <a:sym typeface="Graphik"/>
              </a:rPr>
              <a:t>EVALUATIVE</a:t>
            </a:r>
            <a:endParaRPr lang="en-US" sz="1400" b="1" kern="0">
              <a:solidFill>
                <a:srgbClr val="FFFFFF"/>
              </a:solidFill>
              <a:latin typeface="Graphik-Semibold" panose="020B0503030202060203" pitchFamily="34" charset="77"/>
              <a:sym typeface="Graphik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9A66D951-AF13-E061-A8C2-75DD0EDAED16}"/>
              </a:ext>
            </a:extLst>
          </p:cNvPr>
          <p:cNvSpPr txBox="1">
            <a:spLocks/>
          </p:cNvSpPr>
          <p:nvPr/>
        </p:nvSpPr>
        <p:spPr>
          <a:xfrm>
            <a:off x="1611250" y="2116991"/>
            <a:ext cx="1979660" cy="24622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600" kern="0" spc="-160" dirty="0">
                <a:solidFill>
                  <a:srgbClr val="8928DD"/>
                </a:solidFill>
              </a:rPr>
              <a:t>目的 / </a:t>
            </a:r>
            <a:r>
              <a:rPr lang="en-GB" altLang="ja-JP" sz="1600" kern="0" spc="-160" dirty="0">
                <a:solidFill>
                  <a:srgbClr val="8928DD"/>
                </a:solidFill>
              </a:rPr>
              <a:t>PURPOSE</a:t>
            </a: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733D4F89-EF12-3FFB-6E69-4F234824FE22}"/>
              </a:ext>
            </a:extLst>
          </p:cNvPr>
          <p:cNvSpPr txBox="1">
            <a:spLocks/>
          </p:cNvSpPr>
          <p:nvPr/>
        </p:nvSpPr>
        <p:spPr>
          <a:xfrm>
            <a:off x="1724803" y="3149789"/>
            <a:ext cx="1752554" cy="49244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600" kern="0" spc="-160" dirty="0">
                <a:solidFill>
                  <a:srgbClr val="8928DD"/>
                </a:solidFill>
              </a:rPr>
              <a:t>手法例 / </a:t>
            </a:r>
          </a:p>
          <a:p>
            <a:pPr algn="ctr"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600" kern="0" spc="-160" dirty="0">
                <a:solidFill>
                  <a:srgbClr val="8928DD"/>
                </a:solidFill>
              </a:rPr>
              <a:t>EXAMPLE METHODS</a:t>
            </a: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28E1D3E8-4040-F263-0D22-C0FB35B2EE37}"/>
              </a:ext>
            </a:extLst>
          </p:cNvPr>
          <p:cNvSpPr txBox="1">
            <a:spLocks/>
          </p:cNvSpPr>
          <p:nvPr/>
        </p:nvSpPr>
        <p:spPr>
          <a:xfrm>
            <a:off x="1611250" y="4570163"/>
            <a:ext cx="1979660" cy="24622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600" kern="0" spc="-160" dirty="0">
                <a:solidFill>
                  <a:srgbClr val="8928DD"/>
                </a:solidFill>
              </a:rPr>
              <a:t>インプット / INPUTS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6F44555D-BA3F-8172-9114-8A04AF2036BA}"/>
              </a:ext>
            </a:extLst>
          </p:cNvPr>
          <p:cNvSpPr txBox="1">
            <a:spLocks/>
          </p:cNvSpPr>
          <p:nvPr/>
        </p:nvSpPr>
        <p:spPr>
          <a:xfrm>
            <a:off x="1611250" y="5689176"/>
            <a:ext cx="1979660" cy="24622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600" kern="0" spc="-160" dirty="0">
                <a:solidFill>
                  <a:srgbClr val="8928DD"/>
                </a:solidFill>
              </a:rPr>
              <a:t>成果 / OUTCOMES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D07C19-8E8B-8CF0-056C-ECE36A307EAB}"/>
              </a:ext>
            </a:extLst>
          </p:cNvPr>
          <p:cNvCxnSpPr/>
          <p:nvPr/>
        </p:nvCxnSpPr>
        <p:spPr>
          <a:xfrm>
            <a:off x="1650523" y="2702405"/>
            <a:ext cx="10109957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FCD5CB-8B70-F8B4-506F-1DEE9E971945}"/>
              </a:ext>
            </a:extLst>
          </p:cNvPr>
          <p:cNvCxnSpPr/>
          <p:nvPr/>
        </p:nvCxnSpPr>
        <p:spPr>
          <a:xfrm>
            <a:off x="1650523" y="4024252"/>
            <a:ext cx="10109957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02498C-3A71-472F-5053-9B1562014F47}"/>
              </a:ext>
            </a:extLst>
          </p:cNvPr>
          <p:cNvCxnSpPr/>
          <p:nvPr/>
        </p:nvCxnSpPr>
        <p:spPr>
          <a:xfrm>
            <a:off x="1640017" y="5458061"/>
            <a:ext cx="10109957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12E8190-AB80-8252-0FE7-998D2CD6C275}"/>
              </a:ext>
            </a:extLst>
          </p:cNvPr>
          <p:cNvSpPr txBox="1"/>
          <p:nvPr/>
        </p:nvSpPr>
        <p:spPr>
          <a:xfrm>
            <a:off x="3860704" y="2176929"/>
            <a:ext cx="2206607" cy="2385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Understand people and context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4997C-552B-2C9E-4211-D24452AE45A6}"/>
              </a:ext>
            </a:extLst>
          </p:cNvPr>
          <p:cNvSpPr txBox="1"/>
          <p:nvPr/>
        </p:nvSpPr>
        <p:spPr>
          <a:xfrm>
            <a:off x="6656313" y="2149861"/>
            <a:ext cx="2206607" cy="2385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Build on ideas together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4AC618-A846-229A-3F0E-3DD9B030550C}"/>
              </a:ext>
            </a:extLst>
          </p:cNvPr>
          <p:cNvSpPr txBox="1"/>
          <p:nvPr/>
        </p:nvSpPr>
        <p:spPr>
          <a:xfrm>
            <a:off x="9393181" y="2149861"/>
            <a:ext cx="2206607" cy="2385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Test and refine concepts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ACB22-E0D1-663C-A5D9-5712662FDCD2}"/>
              </a:ext>
            </a:extLst>
          </p:cNvPr>
          <p:cNvSpPr txBox="1"/>
          <p:nvPr/>
        </p:nvSpPr>
        <p:spPr>
          <a:xfrm>
            <a:off x="3657612" y="3428354"/>
            <a:ext cx="2612791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Ethnographic observations, qualitative interviews, Experience mapping, digital diaries, service safaris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5926FA-A44A-BBCA-2A15-ED0EEB9D3E6E}"/>
              </a:ext>
            </a:extLst>
          </p:cNvPr>
          <p:cNvSpPr txBox="1"/>
          <p:nvPr/>
        </p:nvSpPr>
        <p:spPr>
          <a:xfrm>
            <a:off x="6537984" y="3437781"/>
            <a:ext cx="2443265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Up-skilling, insights exploration, co-creation, creative ideation, inspiration-led ideation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3E2336-DC5A-637B-44E7-BB1090C7207C}"/>
              </a:ext>
            </a:extLst>
          </p:cNvPr>
          <p:cNvSpPr txBox="1"/>
          <p:nvPr/>
        </p:nvSpPr>
        <p:spPr>
          <a:xfrm>
            <a:off x="9393181" y="3362365"/>
            <a:ext cx="2206607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User-testing, quant surveys, A/B testing, analytics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7D162C-531D-957B-2692-3F9EE0A0EBFC}"/>
              </a:ext>
            </a:extLst>
          </p:cNvPr>
          <p:cNvSpPr txBox="1"/>
          <p:nvPr/>
        </p:nvSpPr>
        <p:spPr>
          <a:xfrm>
            <a:off x="3824210" y="4683601"/>
            <a:ext cx="2279595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General areas of inquiry, key research objectives, exploratory questions, other low-fidelity stimuli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8AA991-128B-D681-15EC-E801C41A9FC8}"/>
              </a:ext>
            </a:extLst>
          </p:cNvPr>
          <p:cNvSpPr txBox="1"/>
          <p:nvPr/>
        </p:nvSpPr>
        <p:spPr>
          <a:xfrm>
            <a:off x="3848284" y="6017101"/>
            <a:ext cx="2231447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Clarity of the problems, needs, and context; empathy with users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E692D3-BF01-3E84-9FF2-C9D036447B0C}"/>
              </a:ext>
            </a:extLst>
          </p:cNvPr>
          <p:cNvSpPr txBox="1"/>
          <p:nvPr/>
        </p:nvSpPr>
        <p:spPr>
          <a:xfrm>
            <a:off x="6341027" y="4796725"/>
            <a:ext cx="2837179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Problem + goal statements, ‘Jobs to be done’s, ‘How might we’s, personas, value proposition frameworks, analogous inspirations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1DDC22-7316-3E0D-4566-F24CF5A55B53}"/>
              </a:ext>
            </a:extLst>
          </p:cNvPr>
          <p:cNvSpPr txBox="1"/>
          <p:nvPr/>
        </p:nvSpPr>
        <p:spPr>
          <a:xfrm>
            <a:off x="6656313" y="5941685"/>
            <a:ext cx="2206607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User-centric ideas, outside-in perspective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288D9A-0531-47BC-A4E5-7ACF20094F98}"/>
              </a:ext>
            </a:extLst>
          </p:cNvPr>
          <p:cNvSpPr txBox="1"/>
          <p:nvPr/>
        </p:nvSpPr>
        <p:spPr>
          <a:xfrm>
            <a:off x="9369375" y="4796725"/>
            <a:ext cx="2254219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Sketches. concepts, prototypes (low or high fidelity), click through prototypes or MVPs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98C566-212F-B986-7C32-7D24E25B527E}"/>
              </a:ext>
            </a:extLst>
          </p:cNvPr>
          <p:cNvSpPr txBox="1"/>
          <p:nvPr/>
        </p:nvSpPr>
        <p:spPr>
          <a:xfrm>
            <a:off x="9393181" y="5988820"/>
            <a:ext cx="2206607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Clarity on demand, usability, product market-fit, and validation on assumption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F9110E1F-000B-2653-CB2E-8000BCAA720F}"/>
              </a:ext>
            </a:extLst>
          </p:cNvPr>
          <p:cNvSpPr txBox="1">
            <a:spLocks/>
          </p:cNvSpPr>
          <p:nvPr/>
        </p:nvSpPr>
        <p:spPr>
          <a:xfrm>
            <a:off x="411903" y="1238721"/>
            <a:ext cx="290649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デザインプロセスにおける</a:t>
            </a:r>
            <a:endParaRPr lang="en-US" altLang="ja-JP" sz="1400" kern="0" spc="-107" dirty="0">
              <a:solidFill>
                <a:srgbClr val="FFFFFF"/>
              </a:solidFill>
            </a:endParaRP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リサーチの種類</a:t>
            </a: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F45EE7C2-9B45-399D-65C3-34A69EC54D5A}"/>
              </a:ext>
            </a:extLst>
          </p:cNvPr>
          <p:cNvSpPr txBox="1"/>
          <p:nvPr/>
        </p:nvSpPr>
        <p:spPr>
          <a:xfrm>
            <a:off x="3860704" y="1924910"/>
            <a:ext cx="2206607" cy="2385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対象者と文脈を理解する</a:t>
            </a:r>
            <a:endParaRPr lang="en-US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4A56C4B4-0FFB-5FA7-0D4D-6F863DF524D0}"/>
              </a:ext>
            </a:extLst>
          </p:cNvPr>
          <p:cNvSpPr txBox="1"/>
          <p:nvPr/>
        </p:nvSpPr>
        <p:spPr>
          <a:xfrm>
            <a:off x="6656313" y="1924910"/>
            <a:ext cx="2206607" cy="2385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共にアイデアを練る</a:t>
            </a:r>
          </a:p>
        </p:txBody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11E9B230-AA71-74B3-BC2C-B6CF8436A048}"/>
              </a:ext>
            </a:extLst>
          </p:cNvPr>
          <p:cNvSpPr txBox="1"/>
          <p:nvPr/>
        </p:nvSpPr>
        <p:spPr>
          <a:xfrm>
            <a:off x="9297071" y="1924910"/>
            <a:ext cx="2398827" cy="2385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コンセプトをテストし、洗練させる</a:t>
            </a:r>
            <a:endParaRPr lang="en-US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F953ADCB-48DB-A382-8E0E-5E3420E24436}"/>
              </a:ext>
            </a:extLst>
          </p:cNvPr>
          <p:cNvSpPr txBox="1"/>
          <p:nvPr/>
        </p:nvSpPr>
        <p:spPr>
          <a:xfrm>
            <a:off x="3753732" y="2821046"/>
            <a:ext cx="2420551" cy="6335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民族誌的観察、定性インタビュー、</a:t>
            </a: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エクスペリエンスマッピング、</a:t>
            </a: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デジタルダイアリー、サービスサファリ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EEA45FB7-71BE-6855-F427-2802E9AD44FE}"/>
              </a:ext>
            </a:extLst>
          </p:cNvPr>
          <p:cNvSpPr txBox="1"/>
          <p:nvPr/>
        </p:nvSpPr>
        <p:spPr>
          <a:xfrm>
            <a:off x="6537984" y="2830972"/>
            <a:ext cx="2443265" cy="6335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アップスキリング、インサイト探索、</a:t>
            </a:r>
            <a:endParaRPr lang="en-US" altLang="ja-JP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共創、クリエイティブアイデアソン、</a:t>
            </a:r>
            <a:endParaRPr lang="en-US" altLang="ja-JP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インスピレーション主導アイデアソン</a:t>
            </a:r>
            <a:endParaRPr lang="ja-JP" altLang="en-US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  <p:sp>
        <p:nvSpPr>
          <p:cNvPr id="12" name="TextBox 32">
            <a:extLst>
              <a:ext uri="{FF2B5EF4-FFF2-40B4-BE49-F238E27FC236}">
                <a16:creationId xmlns:a16="http://schemas.microsoft.com/office/drawing/2014/main" id="{7478F973-9631-8382-AB1B-75902DAFF3E3}"/>
              </a:ext>
            </a:extLst>
          </p:cNvPr>
          <p:cNvSpPr txBox="1"/>
          <p:nvPr/>
        </p:nvSpPr>
        <p:spPr>
          <a:xfrm>
            <a:off x="9393181" y="2968009"/>
            <a:ext cx="2206607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ユーザーテスト、定量調査、</a:t>
            </a:r>
            <a:endParaRPr lang="en-US" altLang="ja-JP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A/B</a:t>
            </a: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テスト、分析 </a:t>
            </a:r>
            <a:endParaRPr lang="ja-JP" altLang="en-US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1E032C18-7CF3-F44E-4697-3B3CB7F4F46D}"/>
              </a:ext>
            </a:extLst>
          </p:cNvPr>
          <p:cNvSpPr txBox="1"/>
          <p:nvPr/>
        </p:nvSpPr>
        <p:spPr>
          <a:xfrm>
            <a:off x="3824210" y="4284693"/>
            <a:ext cx="2279595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一般的な調査分野、主要な研究目的、探索的質問、その他簡易調査</a:t>
            </a:r>
            <a:endParaRPr lang="ja-JP" altLang="en-US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B2EE532F-4959-32FB-6163-4FF269B5F146}"/>
              </a:ext>
            </a:extLst>
          </p:cNvPr>
          <p:cNvSpPr txBox="1"/>
          <p:nvPr/>
        </p:nvSpPr>
        <p:spPr>
          <a:xfrm>
            <a:off x="6437921" y="4162147"/>
            <a:ext cx="2424999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課題と目標のステートメント、</a:t>
            </a:r>
            <a:r>
              <a:rPr lang="en" altLang="ja-JP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‘Jobs to be done’s</a:t>
            </a: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、</a:t>
            </a:r>
            <a:r>
              <a:rPr lang="en" altLang="ja-JP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 ‘How might we’s</a:t>
            </a: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、ペルソナ、バリュープロポジションフレームワーク、類似のインスピレーション</a:t>
            </a:r>
            <a:endParaRPr lang="ja-JP" altLang="en-US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  <p:sp>
        <p:nvSpPr>
          <p:cNvPr id="29" name="TextBox 37">
            <a:extLst>
              <a:ext uri="{FF2B5EF4-FFF2-40B4-BE49-F238E27FC236}">
                <a16:creationId xmlns:a16="http://schemas.microsoft.com/office/drawing/2014/main" id="{70406360-089B-63DB-89C4-C1EB47A79192}"/>
              </a:ext>
            </a:extLst>
          </p:cNvPr>
          <p:cNvSpPr txBox="1"/>
          <p:nvPr/>
        </p:nvSpPr>
        <p:spPr>
          <a:xfrm>
            <a:off x="9350521" y="4218709"/>
            <a:ext cx="2424999" cy="5822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スケッチ、コンセプト、プロトタイプ（簡易もしくは忠実度の高いもの）、</a:t>
            </a:r>
            <a:endParaRPr lang="en-US" altLang="ja-JP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クリックスループロトタイプまたは</a:t>
            </a:r>
            <a:r>
              <a:rPr lang="en-US" sz="95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MVP</a:t>
            </a:r>
          </a:p>
        </p:txBody>
      </p:sp>
      <p:sp>
        <p:nvSpPr>
          <p:cNvPr id="32" name="TextBox 34">
            <a:extLst>
              <a:ext uri="{FF2B5EF4-FFF2-40B4-BE49-F238E27FC236}">
                <a16:creationId xmlns:a16="http://schemas.microsoft.com/office/drawing/2014/main" id="{1ED4C1E0-75F7-E0D5-C588-333D4CE9CD44}"/>
              </a:ext>
            </a:extLst>
          </p:cNvPr>
          <p:cNvSpPr txBox="1"/>
          <p:nvPr/>
        </p:nvSpPr>
        <p:spPr>
          <a:xfrm>
            <a:off x="3848284" y="5585037"/>
            <a:ext cx="2231447" cy="472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1067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問題</a:t>
            </a:r>
            <a:r>
              <a:rPr lang="en-US" altLang="ja-JP" sz="1067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/</a:t>
            </a:r>
            <a:r>
              <a:rPr lang="ja-JP" altLang="en-US" sz="1067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ニーズ</a:t>
            </a:r>
            <a:r>
              <a:rPr lang="en-US" altLang="ja-JP" sz="1067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/</a:t>
            </a:r>
            <a:r>
              <a:rPr lang="ja-JP" altLang="en-US" sz="1067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背景の明確化、</a:t>
            </a:r>
            <a:endParaRPr lang="en-US" altLang="ja-JP" sz="1067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1067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ユーザーとの共感</a:t>
            </a:r>
            <a:endParaRPr lang="ja-JP" altLang="en-US" sz="1067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6F83F8D7-E515-4728-5B69-0254387A49E7}"/>
              </a:ext>
            </a:extLst>
          </p:cNvPr>
          <p:cNvSpPr txBox="1"/>
          <p:nvPr/>
        </p:nvSpPr>
        <p:spPr>
          <a:xfrm>
            <a:off x="6656313" y="5698161"/>
            <a:ext cx="2206607" cy="2385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ユーザー中心の発想、外部の視点</a:t>
            </a:r>
          </a:p>
        </p:txBody>
      </p:sp>
      <p:sp>
        <p:nvSpPr>
          <p:cNvPr id="41" name="TextBox 38">
            <a:extLst>
              <a:ext uri="{FF2B5EF4-FFF2-40B4-BE49-F238E27FC236}">
                <a16:creationId xmlns:a16="http://schemas.microsoft.com/office/drawing/2014/main" id="{360DD5CF-7453-4698-27EC-11403A4F0F97}"/>
              </a:ext>
            </a:extLst>
          </p:cNvPr>
          <p:cNvSpPr txBox="1"/>
          <p:nvPr/>
        </p:nvSpPr>
        <p:spPr>
          <a:xfrm>
            <a:off x="9393181" y="5585037"/>
            <a:ext cx="2206607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需要の明確化、ユーザビリティ、</a:t>
            </a:r>
            <a:endParaRPr lang="en-US" altLang="ja-JP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  <a:p>
            <a:pPr algn="ctr" defTabSz="914377" hangingPunct="0">
              <a:spcBef>
                <a:spcPts val="400"/>
              </a:spcBef>
              <a:defRPr sz="3200">
                <a:solidFill>
                  <a:srgbClr val="FFFFFF"/>
                </a:solidFill>
              </a:defRPr>
            </a:pPr>
            <a:r>
              <a:rPr lang="ja-JP" altLang="en-US" sz="950" kern="0">
                <a:solidFill>
                  <a:schemeClr val="tx1">
                    <a:lumMod val="95000"/>
                    <a:lumOff val="5000"/>
                  </a:schemeClr>
                </a:solidFill>
                <a:latin typeface="Graphik"/>
                <a:sym typeface="Graphik"/>
              </a:rPr>
              <a:t>製品の市場適合性、仮説の検証</a:t>
            </a:r>
            <a:endParaRPr lang="ja-JP" altLang="en-US" sz="950" kern="0" dirty="0">
              <a:solidFill>
                <a:schemeClr val="tx1">
                  <a:lumMod val="95000"/>
                  <a:lumOff val="5000"/>
                </a:schemeClr>
              </a:solidFill>
              <a:latin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85423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35A2054-59A7-2F56-A5C9-112FCEB31DC0}"/>
              </a:ext>
            </a:extLst>
          </p:cNvPr>
          <p:cNvSpPr/>
          <p:nvPr/>
        </p:nvSpPr>
        <p:spPr>
          <a:xfrm rot="17828794" flipV="1">
            <a:off x="9805350" y="-1191419"/>
            <a:ext cx="2584964" cy="3365153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421B7C8-69D6-9129-A397-13AF969C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0" y="1015452"/>
            <a:ext cx="11123957" cy="408668"/>
          </a:xfrm>
        </p:spPr>
        <p:txBody>
          <a:bodyPr>
            <a:noAutofit/>
          </a:bodyPr>
          <a:lstStyle/>
          <a:p>
            <a:pPr algn="ctr" defTabSz="2438339" rtl="0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867" dirty="0">
                <a:solidFill>
                  <a:srgbClr val="8928DD"/>
                </a:solidFill>
              </a:rPr>
              <a:t>But what about sample size?</a:t>
            </a:r>
          </a:p>
        </p:txBody>
      </p:sp>
      <p:pic>
        <p:nvPicPr>
          <p:cNvPr id="42" name="Picture 2" descr="aerial view of people walking on raod">
            <a:extLst>
              <a:ext uri="{FF2B5EF4-FFF2-40B4-BE49-F238E27FC236}">
                <a16:creationId xmlns:a16="http://schemas.microsoft.com/office/drawing/2014/main" id="{E5D01202-608B-7C96-2462-F7FA769EA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02" y="1648353"/>
            <a:ext cx="6584997" cy="43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raphic 7">
            <a:extLst>
              <a:ext uri="{FF2B5EF4-FFF2-40B4-BE49-F238E27FC236}">
                <a16:creationId xmlns:a16="http://schemas.microsoft.com/office/drawing/2014/main" id="{E0338705-22C6-92D5-9236-1ECD537240BA}"/>
              </a:ext>
            </a:extLst>
          </p:cNvPr>
          <p:cNvSpPr/>
          <p:nvPr/>
        </p:nvSpPr>
        <p:spPr>
          <a:xfrm rot="1664732">
            <a:off x="-3234253" y="4819703"/>
            <a:ext cx="7340284" cy="5530093"/>
          </a:xfrm>
          <a:custGeom>
            <a:avLst/>
            <a:gdLst>
              <a:gd name="connsiteX0" fmla="*/ 3204014 w 5739674"/>
              <a:gd name="connsiteY0" fmla="*/ 61155 h 4984977"/>
              <a:gd name="connsiteX1" fmla="*/ 4122748 w 5739674"/>
              <a:gd name="connsiteY1" fmla="*/ 820270 h 4984977"/>
              <a:gd name="connsiteX2" fmla="*/ 5725282 w 5739674"/>
              <a:gd name="connsiteY2" fmla="*/ 1098074 h 4984977"/>
              <a:gd name="connsiteX3" fmla="*/ 4569042 w 5739674"/>
              <a:gd name="connsiteY3" fmla="*/ 2444058 h 4984977"/>
              <a:gd name="connsiteX4" fmla="*/ 5269272 w 5739674"/>
              <a:gd name="connsiteY4" fmla="*/ 4035333 h 4984977"/>
              <a:gd name="connsiteX5" fmla="*/ 3724374 w 5739674"/>
              <a:gd name="connsiteY5" fmla="*/ 4017972 h 4984977"/>
              <a:gd name="connsiteX6" fmla="*/ 2401971 w 5739674"/>
              <a:gd name="connsiteY6" fmla="*/ 4976085 h 4984977"/>
              <a:gd name="connsiteX7" fmla="*/ 787470 w 5739674"/>
              <a:gd name="connsiteY7" fmla="*/ 4339338 h 4984977"/>
              <a:gd name="connsiteX8" fmla="*/ 45966 w 5739674"/>
              <a:gd name="connsiteY8" fmla="*/ 2701525 h 4984977"/>
              <a:gd name="connsiteX9" fmla="*/ 1751128 w 5739674"/>
              <a:gd name="connsiteY9" fmla="*/ 1585373 h 4984977"/>
              <a:gd name="connsiteX10" fmla="*/ 1936532 w 5739674"/>
              <a:gd name="connsiteY10" fmla="*/ 278309 h 4984977"/>
              <a:gd name="connsiteX11" fmla="*/ 3204014 w 5739674"/>
              <a:gd name="connsiteY11" fmla="*/ 61155 h 498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9674" h="4984977">
                <a:moveTo>
                  <a:pt x="3204014" y="61155"/>
                </a:moveTo>
                <a:cubicBezTo>
                  <a:pt x="3597749" y="158761"/>
                  <a:pt x="3747635" y="665995"/>
                  <a:pt x="4122748" y="820270"/>
                </a:cubicBezTo>
                <a:cubicBezTo>
                  <a:pt x="4634441" y="1030713"/>
                  <a:pt x="5578806" y="565120"/>
                  <a:pt x="5725282" y="1098074"/>
                </a:cubicBezTo>
                <a:cubicBezTo>
                  <a:pt x="5885206" y="1679932"/>
                  <a:pt x="4661615" y="1847807"/>
                  <a:pt x="4569042" y="2444058"/>
                </a:cubicBezTo>
                <a:cubicBezTo>
                  <a:pt x="4478316" y="3028447"/>
                  <a:pt x="5548993" y="3514120"/>
                  <a:pt x="5269272" y="4035333"/>
                </a:cubicBezTo>
                <a:cubicBezTo>
                  <a:pt x="5020955" y="4498042"/>
                  <a:pt x="4223761" y="3854121"/>
                  <a:pt x="3724374" y="4017972"/>
                </a:cubicBezTo>
                <a:cubicBezTo>
                  <a:pt x="3196299" y="4191231"/>
                  <a:pt x="2954497" y="4915621"/>
                  <a:pt x="2401971" y="4976085"/>
                </a:cubicBezTo>
                <a:cubicBezTo>
                  <a:pt x="1814917" y="5040317"/>
                  <a:pt x="1212089" y="4749269"/>
                  <a:pt x="787470" y="4339338"/>
                </a:cubicBezTo>
                <a:cubicBezTo>
                  <a:pt x="347221" y="3914310"/>
                  <a:pt x="-156040" y="3278827"/>
                  <a:pt x="45966" y="2701525"/>
                </a:cubicBezTo>
                <a:cubicBezTo>
                  <a:pt x="274800" y="2047559"/>
                  <a:pt x="1324789" y="2131825"/>
                  <a:pt x="1751128" y="1585373"/>
                </a:cubicBezTo>
                <a:cubicBezTo>
                  <a:pt x="2027534" y="1231093"/>
                  <a:pt x="1626455" y="603608"/>
                  <a:pt x="1936532" y="278309"/>
                </a:cubicBezTo>
                <a:cubicBezTo>
                  <a:pt x="2238208" y="-38179"/>
                  <a:pt x="2779371" y="-44113"/>
                  <a:pt x="3204014" y="61155"/>
                </a:cubicBezTo>
                <a:close/>
              </a:path>
            </a:pathLst>
          </a:custGeom>
          <a:gradFill flip="none" rotWithShape="0"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7B0B6B3-2AA0-7B6E-D7AC-1CB9A11CAD5F}"/>
              </a:ext>
            </a:extLst>
          </p:cNvPr>
          <p:cNvSpPr/>
          <p:nvPr/>
        </p:nvSpPr>
        <p:spPr>
          <a:xfrm>
            <a:off x="10632700" y="3008492"/>
            <a:ext cx="992288" cy="992288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6D8246-ED43-4660-1876-D1D6D9F8EDF1}"/>
              </a:ext>
            </a:extLst>
          </p:cNvPr>
          <p:cNvSpPr/>
          <p:nvPr/>
        </p:nvSpPr>
        <p:spPr>
          <a:xfrm>
            <a:off x="10320608" y="2565413"/>
            <a:ext cx="460374" cy="474349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B5B8CC42-0753-C9E5-69C1-453B8300E17A}"/>
              </a:ext>
            </a:extLst>
          </p:cNvPr>
          <p:cNvSpPr txBox="1">
            <a:spLocks/>
          </p:cNvSpPr>
          <p:nvPr/>
        </p:nvSpPr>
        <p:spPr>
          <a:xfrm>
            <a:off x="435888" y="609598"/>
            <a:ext cx="11123957" cy="40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1734591" latinLnBrk="0">
              <a:lnSpc>
                <a:spcPts val="3900"/>
              </a:lnSpc>
              <a:spcBef>
                <a:spcPts val="1951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2438339" rtl="0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800" kern="0">
                <a:solidFill>
                  <a:srgbClr val="8928DD"/>
                </a:solidFill>
              </a:rPr>
              <a:t>サンプル数は十分なのだろうか？</a:t>
            </a:r>
            <a:endParaRPr lang="en-US" sz="1800" kern="0" dirty="0">
              <a:solidFill>
                <a:srgbClr val="8928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71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35A2054-59A7-2F56-A5C9-112FCEB31DC0}"/>
              </a:ext>
            </a:extLst>
          </p:cNvPr>
          <p:cNvSpPr/>
          <p:nvPr/>
        </p:nvSpPr>
        <p:spPr>
          <a:xfrm rot="12136721" flipV="1">
            <a:off x="-882910" y="-1106788"/>
            <a:ext cx="3857012" cy="4546131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 flip="none" rotWithShape="0"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7B0B6B3-2AA0-7B6E-D7AC-1CB9A11CAD5F}"/>
              </a:ext>
            </a:extLst>
          </p:cNvPr>
          <p:cNvSpPr/>
          <p:nvPr/>
        </p:nvSpPr>
        <p:spPr>
          <a:xfrm>
            <a:off x="9904608" y="4119662"/>
            <a:ext cx="992288" cy="992288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6D8246-ED43-4660-1876-D1D6D9F8EDF1}"/>
              </a:ext>
            </a:extLst>
          </p:cNvPr>
          <p:cNvSpPr/>
          <p:nvPr/>
        </p:nvSpPr>
        <p:spPr>
          <a:xfrm>
            <a:off x="11177135" y="3562670"/>
            <a:ext cx="460374" cy="474349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8B79231-C93E-6630-309F-D0CBE9191973}"/>
              </a:ext>
            </a:extLst>
          </p:cNvPr>
          <p:cNvSpPr/>
          <p:nvPr/>
        </p:nvSpPr>
        <p:spPr>
          <a:xfrm rot="5173739">
            <a:off x="8968378" y="4129560"/>
            <a:ext cx="3857036" cy="43068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gradFill flip="none" rotWithShape="0"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marL="0" marR="0" lvl="0" indent="0" algn="ctr" defTabSz="1219170" rtl="0" eaLnBrk="1" fontAlgn="auto" latinLnBrk="0" hangingPunct="0">
              <a:lnSpc>
                <a:spcPts val="3467"/>
              </a:lnSpc>
              <a:spcBef>
                <a:spcPts val="2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343AE"/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6E4D323-AC5B-A617-5B2F-ABA412F01C14}"/>
              </a:ext>
            </a:extLst>
          </p:cNvPr>
          <p:cNvSpPr txBox="1">
            <a:spLocks/>
          </p:cNvSpPr>
          <p:nvPr/>
        </p:nvSpPr>
        <p:spPr>
          <a:xfrm>
            <a:off x="2248527" y="1529702"/>
            <a:ext cx="7694946" cy="798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600" kern="0" dirty="0">
                <a:solidFill>
                  <a:schemeClr val="tx1"/>
                </a:solidFill>
              </a:rPr>
              <a:t>Exploratory research is aimed at understanding </a:t>
            </a:r>
            <a:r>
              <a:rPr lang="en-US" sz="1600" kern="0" dirty="0">
                <a:solidFill>
                  <a:schemeClr val="accent1"/>
                </a:solidFill>
                <a:latin typeface="Graphik-SemiboldItalic"/>
              </a:rPr>
              <a:t>meaningful differences in the experience</a:t>
            </a:r>
            <a:r>
              <a:rPr lang="en-US" sz="1600" kern="0" dirty="0">
                <a:solidFill>
                  <a:schemeClr val="tx1"/>
                </a:solidFill>
                <a:latin typeface="Graphik-SemiboldItalic"/>
              </a:rPr>
              <a:t> </a:t>
            </a:r>
            <a:r>
              <a:rPr lang="en-US" sz="1600" kern="0" dirty="0">
                <a:solidFill>
                  <a:schemeClr val="tx1"/>
                </a:solidFill>
              </a:rPr>
              <a:t>of a targeted group of people, rather than the number of people having that experience.</a:t>
            </a:r>
          </a:p>
        </p:txBody>
      </p:sp>
      <p:pic>
        <p:nvPicPr>
          <p:cNvPr id="8" name="図 9" descr="人, 屋外, 木, 草 が含まれている画像&#10;&#10;自動的に生成された説明">
            <a:extLst>
              <a:ext uri="{FF2B5EF4-FFF2-40B4-BE49-F238E27FC236}">
                <a16:creationId xmlns:a16="http://schemas.microsoft.com/office/drawing/2014/main" id="{B770A711-1776-9326-DE08-BA7307DB4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36" b="22544"/>
          <a:stretch/>
        </p:blipFill>
        <p:spPr>
          <a:xfrm>
            <a:off x="3045945" y="2552065"/>
            <a:ext cx="6100110" cy="3428013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294FDC8-9BAC-BB7D-6455-9A2783E4D67C}"/>
              </a:ext>
            </a:extLst>
          </p:cNvPr>
          <p:cNvSpPr txBox="1">
            <a:spLocks/>
          </p:cNvSpPr>
          <p:nvPr/>
        </p:nvSpPr>
        <p:spPr>
          <a:xfrm>
            <a:off x="1669638" y="848088"/>
            <a:ext cx="8852723" cy="524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600" kern="0">
                <a:solidFill>
                  <a:schemeClr val="tx1"/>
                </a:solidFill>
              </a:rPr>
              <a:t>探索的リサーチは、特定の体験をしている「人数」が大事なわけではなく、対象となる人々がどのような体験をしており</a:t>
            </a:r>
            <a:r>
              <a:rPr lang="ja-JP" altLang="en-US" sz="1600" b="1" kern="0">
                <a:solidFill>
                  <a:schemeClr val="accent1"/>
                </a:solidFill>
              </a:rPr>
              <a:t>「それぞれどのように異なるのか」</a:t>
            </a:r>
            <a:r>
              <a:rPr lang="ja-JP" altLang="en-US" sz="1600" kern="0">
                <a:solidFill>
                  <a:schemeClr val="tx1"/>
                </a:solidFill>
              </a:rPr>
              <a:t>を理解することが大事なのです。</a:t>
            </a:r>
          </a:p>
          <a:p>
            <a:pPr algn="ctr"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600" kern="0">
                <a:solidFill>
                  <a:schemeClr val="tx1"/>
                </a:solidFill>
              </a:rPr>
              <a:t>。</a:t>
            </a:r>
            <a:endParaRPr lang="ja-JP" altLang="en-US" sz="16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53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down a street at night&#10;&#10;Description automatically generated">
            <a:extLst>
              <a:ext uri="{FF2B5EF4-FFF2-40B4-BE49-F238E27FC236}">
                <a16:creationId xmlns:a16="http://schemas.microsoft.com/office/drawing/2014/main" id="{00BF1C12-DD87-9339-D006-1CD6FA1C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0" y="0"/>
            <a:ext cx="12192000" cy="810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7EA92-ACFB-7A39-24D4-B2FE6488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20" y="1260617"/>
            <a:ext cx="10972800" cy="1143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+mn-lt"/>
              </a:rPr>
              <a:t>Hello</a:t>
            </a:r>
            <a:endParaRPr lang="en-JP" sz="4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414184-CADA-9E9C-9870-30C98E94C203}"/>
              </a:ext>
            </a:extLst>
          </p:cNvPr>
          <p:cNvSpPr txBox="1">
            <a:spLocks/>
          </p:cNvSpPr>
          <p:nvPr/>
        </p:nvSpPr>
        <p:spPr>
          <a:xfrm>
            <a:off x="431520" y="2562168"/>
            <a:ext cx="10972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1734591" latinLnBrk="0">
              <a:lnSpc>
                <a:spcPts val="3900"/>
              </a:lnSpc>
              <a:spcBef>
                <a:spcPts val="1951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4400" kern="0" dirty="0">
                <a:solidFill>
                  <a:schemeClr val="bg1"/>
                </a:solidFill>
                <a:latin typeface="+mn-lt"/>
              </a:rPr>
              <a:t>We are Song Tokyo </a:t>
            </a:r>
            <a:br>
              <a:rPr lang="en-GB" sz="4400" kern="0" dirty="0">
                <a:solidFill>
                  <a:schemeClr val="bg1"/>
                </a:solidFill>
                <a:latin typeface="+mn-lt"/>
              </a:rPr>
            </a:br>
            <a:r>
              <a:rPr lang="en-GB" sz="4400" kern="0" dirty="0">
                <a:solidFill>
                  <a:schemeClr val="bg1"/>
                </a:solidFill>
                <a:latin typeface="+mn-lt"/>
              </a:rPr>
              <a:t>Design Research Team</a:t>
            </a:r>
            <a:endParaRPr lang="en-JP" sz="4400" kern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694175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31">
            <a:extLst>
              <a:ext uri="{FF2B5EF4-FFF2-40B4-BE49-F238E27FC236}">
                <a16:creationId xmlns:a16="http://schemas.microsoft.com/office/drawing/2014/main" id="{C2533B1A-4C28-A240-4D76-9E7F8B3A0053}"/>
              </a:ext>
            </a:extLst>
          </p:cNvPr>
          <p:cNvSpPr/>
          <p:nvPr/>
        </p:nvSpPr>
        <p:spPr>
          <a:xfrm rot="582020">
            <a:off x="-7780260" y="-1657422"/>
            <a:ext cx="11041110" cy="11891875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EFA17C0-E741-D2C0-D20C-AA7A63946C02}"/>
              </a:ext>
            </a:extLst>
          </p:cNvPr>
          <p:cNvSpPr txBox="1">
            <a:spLocks/>
          </p:cNvSpPr>
          <p:nvPr/>
        </p:nvSpPr>
        <p:spPr>
          <a:xfrm>
            <a:off x="431520" y="2713159"/>
            <a:ext cx="2103861" cy="532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067" kern="0" dirty="0">
                <a:solidFill>
                  <a:srgbClr val="FFFFFF"/>
                </a:solidFill>
                <a:latin typeface="Graphik"/>
              </a:rPr>
              <a:t>These two approaches are complementary but also used for different purposes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801933"/>
            <a:ext cx="2616480" cy="123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 dirty="0">
                <a:solidFill>
                  <a:srgbClr val="FFFFFF"/>
                </a:solidFill>
              </a:rPr>
              <a:t>Experience is best understood</a:t>
            </a: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 dirty="0">
                <a:solidFill>
                  <a:srgbClr val="FFFFFF"/>
                </a:solidFill>
              </a:rPr>
              <a:t>qualitatively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54259145-EA82-93B8-9919-2A3971C8D867}"/>
              </a:ext>
            </a:extLst>
          </p:cNvPr>
          <p:cNvSpPr txBox="1"/>
          <p:nvPr/>
        </p:nvSpPr>
        <p:spPr>
          <a:xfrm>
            <a:off x="4452897" y="991499"/>
            <a:ext cx="6677080" cy="30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600"/>
              </a:spcBef>
              <a:defRPr sz="3200" spc="-64"/>
            </a:lvl1pPr>
          </a:lstStyle>
          <a:p>
            <a:pPr defTabSz="4625575" hangingPunct="0">
              <a:spcBef>
                <a:spcPts val="2133"/>
              </a:spcBef>
              <a:defRPr/>
            </a:pPr>
            <a:r>
              <a:rPr lang="en-SG" sz="1867" kern="0" spc="-85" dirty="0">
                <a:latin typeface="Graphik"/>
                <a:sym typeface="Graphik"/>
              </a:rPr>
              <a:t>Key differences between qualitative and quantitative research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F6DD0CD-BB4F-7064-AFEB-1134711DB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659172"/>
              </p:ext>
            </p:extLst>
          </p:nvPr>
        </p:nvGraphicFramePr>
        <p:xfrm>
          <a:off x="4452897" y="1630559"/>
          <a:ext cx="6771284" cy="4574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61">
                  <a:extLst>
                    <a:ext uri="{9D8B030D-6E8A-4147-A177-3AD203B41FA5}">
                      <a16:colId xmlns:a16="http://schemas.microsoft.com/office/drawing/2014/main" val="2478592512"/>
                    </a:ext>
                  </a:extLst>
                </a:gridCol>
                <a:gridCol w="2769043">
                  <a:extLst>
                    <a:ext uri="{9D8B030D-6E8A-4147-A177-3AD203B41FA5}">
                      <a16:colId xmlns:a16="http://schemas.microsoft.com/office/drawing/2014/main" val="425904254"/>
                    </a:ext>
                  </a:extLst>
                </a:gridCol>
                <a:gridCol w="2750680">
                  <a:extLst>
                    <a:ext uri="{9D8B030D-6E8A-4147-A177-3AD203B41FA5}">
                      <a16:colId xmlns:a16="http://schemas.microsoft.com/office/drawing/2014/main" val="1344263475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endParaRPr lang="en-US" sz="13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定性調査 / Qualitative</a:t>
                      </a:r>
                    </a:p>
                    <a:p>
                      <a:pPr algn="ctr"/>
                      <a:endParaRPr lang="en-US" sz="13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定量調査 / Quantitative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0011139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pPr algn="ctr"/>
                      <a:endParaRPr lang="en-US" sz="1300" b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300" b="0">
                          <a:solidFill>
                            <a:schemeClr val="tx1"/>
                          </a:solidFill>
                        </a:rPr>
                        <a:t>目的 Purpose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50" b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人々の経験、意見、行動を深く探り、理解する。</a:t>
                      </a:r>
                      <a:endParaRPr lang="en-SG" sz="1150" b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marR="0" lvl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50" b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Explore and understand people's experiences, opinions, and behaviours in depth</a:t>
                      </a:r>
                    </a:p>
                    <a:p>
                      <a:pPr marL="0" marR="0" lvl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50" b="0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50">
                          <a:solidFill>
                            <a:schemeClr val="tx1"/>
                          </a:solidFill>
                          <a:latin typeface="+mj-lt"/>
                        </a:rPr>
                        <a:t>データの測定と定量化、変数間のパターンと関係の特定</a:t>
                      </a:r>
                      <a:endParaRPr lang="en-US" sz="115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>
                          <a:solidFill>
                            <a:schemeClr val="tx1"/>
                          </a:solidFill>
                          <a:latin typeface="+mj-lt"/>
                        </a:rPr>
                        <a:t>Measure and quantify data, </a:t>
                      </a:r>
                      <a:br>
                        <a:rPr lang="en-US" sz="115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en-US" sz="1150">
                          <a:solidFill>
                            <a:schemeClr val="tx1"/>
                          </a:solidFill>
                          <a:latin typeface="+mj-lt"/>
                        </a:rPr>
                        <a:t>and to identify patterns and relationships between variables</a:t>
                      </a:r>
                      <a:endParaRPr lang="en-US" sz="115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2507589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/>
                      <a:endParaRPr lang="en-US" sz="1300" b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300" b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300" b="0">
                          <a:solidFill>
                            <a:schemeClr val="tx1"/>
                          </a:solidFill>
                        </a:rPr>
                        <a:t>手法 Methods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50">
                          <a:solidFill>
                            <a:schemeClr val="tx1"/>
                          </a:solidFill>
                          <a:latin typeface="+mj-lt"/>
                        </a:rPr>
                        <a:t>主観的かつ解釈的な方法でデータを収集するための自由形式の質問、観察、インタビュー</a:t>
                      </a:r>
                      <a:endParaRPr lang="en-US" sz="115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>
                          <a:solidFill>
                            <a:schemeClr val="tx1"/>
                          </a:solidFill>
                          <a:latin typeface="+mj-lt"/>
                        </a:rPr>
                        <a:t>Open-ended questions, observations, and interviews to gather data in a subjective and interpretive way</a:t>
                      </a:r>
                    </a:p>
                    <a:p>
                      <a:pPr marL="0" marR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50">
                          <a:solidFill>
                            <a:schemeClr val="tx1"/>
                          </a:solidFill>
                          <a:latin typeface="+mj-lt"/>
                        </a:rPr>
                        <a:t>客観的かつ体系的な方法でデータを収集するための、構造化された調査、実験、統計分析</a:t>
                      </a:r>
                      <a:endParaRPr lang="en-US" sz="115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>
                          <a:solidFill>
                            <a:schemeClr val="tx1"/>
                          </a:solidFill>
                          <a:latin typeface="+mj-lt"/>
                        </a:rPr>
                        <a:t>Structured surveys, experiments, and statistical analysis to gather data in an objective and systematic way</a:t>
                      </a:r>
                      <a:endParaRPr lang="en-US" sz="115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8668713"/>
                  </a:ext>
                </a:extLst>
              </a:tr>
              <a:tr h="1174333">
                <a:tc>
                  <a:txBody>
                    <a:bodyPr/>
                    <a:lstStyle/>
                    <a:p>
                      <a:pPr algn="ctr"/>
                      <a:endParaRPr lang="en-US" sz="1300" b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300" b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300" b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300" b="0">
                          <a:solidFill>
                            <a:schemeClr val="tx1"/>
                          </a:solidFill>
                        </a:rPr>
                        <a:t>成果</a:t>
                      </a:r>
                    </a:p>
                    <a:p>
                      <a:pPr algn="ctr"/>
                      <a:r>
                        <a:rPr lang="en-US" sz="1300" b="0">
                          <a:solidFill>
                            <a:schemeClr val="tx1"/>
                          </a:solidFill>
                        </a:rPr>
                        <a:t>Outcomes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50">
                          <a:solidFill>
                            <a:schemeClr val="tx1"/>
                          </a:solidFill>
                          <a:latin typeface="+mj-lt"/>
                        </a:rPr>
                        <a:t>人々の態度、動機、行動をより深く理解することで、より人間中心のソリューションの開発に役立てることができる。</a:t>
                      </a:r>
                      <a:endParaRPr lang="en-US" sz="115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>
                          <a:solidFill>
                            <a:schemeClr val="tx1"/>
                          </a:solidFill>
                          <a:latin typeface="+mj-lt"/>
                        </a:rPr>
                        <a:t>Deeper understanding of people's attitudes, motivations, and behaviors, which can inform the development of more human-centered solutions</a:t>
                      </a:r>
                      <a:endParaRPr lang="en-US" sz="115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50">
                          <a:solidFill>
                            <a:schemeClr val="tx1"/>
                          </a:solidFill>
                          <a:latin typeface="+mj-lt"/>
                        </a:rPr>
                        <a:t>意思決定や政策立案に役立つ、特定の現象の流行や影響に関する洞察を提供する。</a:t>
                      </a:r>
                      <a:endParaRPr lang="en-US" sz="115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indent="0" algn="ctr" defTabSz="18276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dirty="0">
                          <a:solidFill>
                            <a:schemeClr val="tx1"/>
                          </a:solidFill>
                          <a:latin typeface="+mj-lt"/>
                        </a:rPr>
                        <a:t>Provide insights into the prevalence and impact of certain phenomena, which can inform decision-making and policy development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4417196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57262C-3C37-FACB-39E2-D5E30E813ED2}"/>
              </a:ext>
            </a:extLst>
          </p:cNvPr>
          <p:cNvCxnSpPr>
            <a:cxnSpLocks/>
          </p:cNvCxnSpPr>
          <p:nvPr/>
        </p:nvCxnSpPr>
        <p:spPr>
          <a:xfrm>
            <a:off x="4550004" y="2052836"/>
            <a:ext cx="6579973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11CF8D-C691-2A29-DCF3-2485D938B6BA}"/>
              </a:ext>
            </a:extLst>
          </p:cNvPr>
          <p:cNvCxnSpPr>
            <a:cxnSpLocks/>
          </p:cNvCxnSpPr>
          <p:nvPr/>
        </p:nvCxnSpPr>
        <p:spPr>
          <a:xfrm>
            <a:off x="4550004" y="3275247"/>
            <a:ext cx="6579973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74FF05-4BE4-E821-4D86-1DA41A9DEC75}"/>
              </a:ext>
            </a:extLst>
          </p:cNvPr>
          <p:cNvCxnSpPr>
            <a:cxnSpLocks/>
          </p:cNvCxnSpPr>
          <p:nvPr/>
        </p:nvCxnSpPr>
        <p:spPr>
          <a:xfrm>
            <a:off x="4548552" y="4736460"/>
            <a:ext cx="6579973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5">
            <a:extLst>
              <a:ext uri="{FF2B5EF4-FFF2-40B4-BE49-F238E27FC236}">
                <a16:creationId xmlns:a16="http://schemas.microsoft.com/office/drawing/2014/main" id="{318FB120-AF91-5CF6-CE2D-8D1DC563E6BA}"/>
              </a:ext>
            </a:extLst>
          </p:cNvPr>
          <p:cNvSpPr txBox="1">
            <a:spLocks/>
          </p:cNvSpPr>
          <p:nvPr/>
        </p:nvSpPr>
        <p:spPr>
          <a:xfrm>
            <a:off x="431520" y="2227491"/>
            <a:ext cx="29064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経験は質的に理解するのが最善</a:t>
            </a: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916C76ED-6D19-BFB9-B5A2-A605C83E47D5}"/>
              </a:ext>
            </a:extLst>
          </p:cNvPr>
          <p:cNvSpPr txBox="1">
            <a:spLocks/>
          </p:cNvSpPr>
          <p:nvPr/>
        </p:nvSpPr>
        <p:spPr>
          <a:xfrm>
            <a:off x="431520" y="3345585"/>
            <a:ext cx="2727313" cy="34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067" kern="0">
                <a:solidFill>
                  <a:srgbClr val="FFFFFF"/>
                </a:solidFill>
                <a:latin typeface="Graphik"/>
              </a:rPr>
              <a:t>右記の</a:t>
            </a:r>
            <a:r>
              <a:rPr lang="en-US" altLang="ja-JP" sz="1067" kern="0" dirty="0">
                <a:solidFill>
                  <a:srgbClr val="FFFFFF"/>
                </a:solidFill>
                <a:latin typeface="Graphik"/>
              </a:rPr>
              <a:t>2</a:t>
            </a:r>
            <a:r>
              <a:rPr lang="ja-JP" altLang="en-US" sz="1067" kern="0">
                <a:solidFill>
                  <a:srgbClr val="FFFFFF"/>
                </a:solidFill>
                <a:latin typeface="Graphik"/>
              </a:rPr>
              <a:t>つのアプローチは補完し合うものであり、異なる目的にも使われる。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4E98D53D-14AB-77CE-3B95-342BC6637EB7}"/>
              </a:ext>
            </a:extLst>
          </p:cNvPr>
          <p:cNvSpPr txBox="1"/>
          <p:nvPr/>
        </p:nvSpPr>
        <p:spPr>
          <a:xfrm>
            <a:off x="4452897" y="653971"/>
            <a:ext cx="6677080" cy="288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600"/>
              </a:spcBef>
              <a:defRPr sz="3200" spc="-64"/>
            </a:lvl1pPr>
          </a:lstStyle>
          <a:p>
            <a:pPr defTabSz="4625575" hangingPunct="0">
              <a:spcBef>
                <a:spcPts val="2133"/>
              </a:spcBef>
              <a:defRPr/>
            </a:pPr>
            <a:r>
              <a:rPr lang="ja-JP" altLang="en-US" sz="1867" kern="0" spc="-85">
                <a:latin typeface="+mj-ea"/>
                <a:ea typeface="+mj-ea"/>
              </a:rPr>
              <a:t>定性調査と定量調査の違い</a:t>
            </a:r>
          </a:p>
        </p:txBody>
      </p:sp>
    </p:spTree>
    <p:extLst>
      <p:ext uri="{BB962C8B-B14F-4D97-AF65-F5344CB8AC3E}">
        <p14:creationId xmlns:p14="http://schemas.microsoft.com/office/powerpoint/2010/main" val="403980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31">
            <a:extLst>
              <a:ext uri="{FF2B5EF4-FFF2-40B4-BE49-F238E27FC236}">
                <a16:creationId xmlns:a16="http://schemas.microsoft.com/office/drawing/2014/main" id="{C2533B1A-4C28-A240-4D76-9E7F8B3A0053}"/>
              </a:ext>
            </a:extLst>
          </p:cNvPr>
          <p:cNvSpPr/>
          <p:nvPr/>
        </p:nvSpPr>
        <p:spPr>
          <a:xfrm rot="7969143">
            <a:off x="-1532914" y="-750660"/>
            <a:ext cx="4309491" cy="2859374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  <a:gd name="connsiteX0" fmla="*/ 6371039 w 11046393"/>
              <a:gd name="connsiteY0" fmla="*/ 2022926 h 8581894"/>
              <a:gd name="connsiteX1" fmla="*/ 11041111 w 11046393"/>
              <a:gd name="connsiteY1" fmla="*/ 1259088 h 8581894"/>
              <a:gd name="connsiteX2" fmla="*/ 6887690 w 11046393"/>
              <a:gd name="connsiteY2" fmla="*/ 8581895 h 8581894"/>
              <a:gd name="connsiteX3" fmla="*/ 0 w 11046393"/>
              <a:gd name="connsiteY3" fmla="*/ 1259088 h 8581894"/>
              <a:gd name="connsiteX4" fmla="*/ 6371039 w 11046393"/>
              <a:gd name="connsiteY4" fmla="*/ 2022926 h 8581894"/>
              <a:gd name="connsiteX0" fmla="*/ 6371039 w 11046393"/>
              <a:gd name="connsiteY0" fmla="*/ 4577417 h 11136385"/>
              <a:gd name="connsiteX1" fmla="*/ 11041111 w 11046393"/>
              <a:gd name="connsiteY1" fmla="*/ 3813579 h 11136385"/>
              <a:gd name="connsiteX2" fmla="*/ 6887690 w 11046393"/>
              <a:gd name="connsiteY2" fmla="*/ 11136386 h 11136385"/>
              <a:gd name="connsiteX3" fmla="*/ 0 w 11046393"/>
              <a:gd name="connsiteY3" fmla="*/ 3813579 h 11136385"/>
              <a:gd name="connsiteX4" fmla="*/ 6371039 w 11046393"/>
              <a:gd name="connsiteY4" fmla="*/ 4577417 h 11136385"/>
              <a:gd name="connsiteX0" fmla="*/ 6371039 w 11046393"/>
              <a:gd name="connsiteY0" fmla="*/ 4577417 h 11136385"/>
              <a:gd name="connsiteX1" fmla="*/ 11041111 w 11046393"/>
              <a:gd name="connsiteY1" fmla="*/ 3813579 h 11136385"/>
              <a:gd name="connsiteX2" fmla="*/ 6887690 w 11046393"/>
              <a:gd name="connsiteY2" fmla="*/ 11136386 h 11136385"/>
              <a:gd name="connsiteX3" fmla="*/ 0 w 11046393"/>
              <a:gd name="connsiteY3" fmla="*/ 3813579 h 11136385"/>
              <a:gd name="connsiteX4" fmla="*/ 6371039 w 11046393"/>
              <a:gd name="connsiteY4" fmla="*/ 4577417 h 11136385"/>
              <a:gd name="connsiteX0" fmla="*/ 6371039 w 11046393"/>
              <a:gd name="connsiteY0" fmla="*/ 3732452 h 10291420"/>
              <a:gd name="connsiteX1" fmla="*/ 11041111 w 11046393"/>
              <a:gd name="connsiteY1" fmla="*/ 2968614 h 10291420"/>
              <a:gd name="connsiteX2" fmla="*/ 6887690 w 11046393"/>
              <a:gd name="connsiteY2" fmla="*/ 10291421 h 10291420"/>
              <a:gd name="connsiteX3" fmla="*/ 0 w 11046393"/>
              <a:gd name="connsiteY3" fmla="*/ 2968614 h 10291420"/>
              <a:gd name="connsiteX4" fmla="*/ 6371039 w 11046393"/>
              <a:gd name="connsiteY4" fmla="*/ 3732452 h 10291420"/>
              <a:gd name="connsiteX0" fmla="*/ 6371039 w 11046393"/>
              <a:gd name="connsiteY0" fmla="*/ 3732452 h 10291420"/>
              <a:gd name="connsiteX1" fmla="*/ 11041111 w 11046393"/>
              <a:gd name="connsiteY1" fmla="*/ 2968614 h 10291420"/>
              <a:gd name="connsiteX2" fmla="*/ 6887690 w 11046393"/>
              <a:gd name="connsiteY2" fmla="*/ 10291421 h 10291420"/>
              <a:gd name="connsiteX3" fmla="*/ 0 w 11046393"/>
              <a:gd name="connsiteY3" fmla="*/ 2968614 h 10291420"/>
              <a:gd name="connsiteX4" fmla="*/ 6371039 w 11046393"/>
              <a:gd name="connsiteY4" fmla="*/ 3732452 h 10291420"/>
              <a:gd name="connsiteX0" fmla="*/ 6180784 w 11050409"/>
              <a:gd name="connsiteY0" fmla="*/ 3258481 h 10952602"/>
              <a:gd name="connsiteX1" fmla="*/ 11041111 w 11050409"/>
              <a:gd name="connsiteY1" fmla="*/ 3629796 h 10952602"/>
              <a:gd name="connsiteX2" fmla="*/ 6887690 w 11050409"/>
              <a:gd name="connsiteY2" fmla="*/ 10952603 h 10952602"/>
              <a:gd name="connsiteX3" fmla="*/ 0 w 11050409"/>
              <a:gd name="connsiteY3" fmla="*/ 3629796 h 10952602"/>
              <a:gd name="connsiteX4" fmla="*/ 6180784 w 11050409"/>
              <a:gd name="connsiteY4" fmla="*/ 3258481 h 10952602"/>
              <a:gd name="connsiteX0" fmla="*/ 6180784 w 10102787"/>
              <a:gd name="connsiteY0" fmla="*/ 3258481 h 10952602"/>
              <a:gd name="connsiteX1" fmla="*/ 10068841 w 10102787"/>
              <a:gd name="connsiteY1" fmla="*/ 5006707 h 10952602"/>
              <a:gd name="connsiteX2" fmla="*/ 6887690 w 10102787"/>
              <a:gd name="connsiteY2" fmla="*/ 10952603 h 10952602"/>
              <a:gd name="connsiteX3" fmla="*/ 0 w 10102787"/>
              <a:gd name="connsiteY3" fmla="*/ 3629796 h 10952602"/>
              <a:gd name="connsiteX4" fmla="*/ 6180784 w 10102787"/>
              <a:gd name="connsiteY4" fmla="*/ 3258481 h 10952602"/>
              <a:gd name="connsiteX0" fmla="*/ 4774686 w 8696690"/>
              <a:gd name="connsiteY0" fmla="*/ 3502729 h 11196850"/>
              <a:gd name="connsiteX1" fmla="*/ 8662743 w 8696690"/>
              <a:gd name="connsiteY1" fmla="*/ 5250955 h 11196850"/>
              <a:gd name="connsiteX2" fmla="*/ 5481592 w 8696690"/>
              <a:gd name="connsiteY2" fmla="*/ 11196851 h 11196850"/>
              <a:gd name="connsiteX3" fmla="*/ 1 w 8696690"/>
              <a:gd name="connsiteY3" fmla="*/ 3260107 h 11196850"/>
              <a:gd name="connsiteX4" fmla="*/ 4774686 w 8696690"/>
              <a:gd name="connsiteY4" fmla="*/ 3502729 h 11196850"/>
              <a:gd name="connsiteX0" fmla="*/ 4774684 w 8696688"/>
              <a:gd name="connsiteY0" fmla="*/ 2920539 h 10614660"/>
              <a:gd name="connsiteX1" fmla="*/ 8662741 w 8696688"/>
              <a:gd name="connsiteY1" fmla="*/ 4668765 h 10614660"/>
              <a:gd name="connsiteX2" fmla="*/ 5481590 w 8696688"/>
              <a:gd name="connsiteY2" fmla="*/ 10614661 h 10614660"/>
              <a:gd name="connsiteX3" fmla="*/ -1 w 8696688"/>
              <a:gd name="connsiteY3" fmla="*/ 2677917 h 10614660"/>
              <a:gd name="connsiteX4" fmla="*/ 4774684 w 8696688"/>
              <a:gd name="connsiteY4" fmla="*/ 2920539 h 10614660"/>
              <a:gd name="connsiteX0" fmla="*/ 4175145 w 8097149"/>
              <a:gd name="connsiteY0" fmla="*/ 2815644 h 10509765"/>
              <a:gd name="connsiteX1" fmla="*/ 8063202 w 8097149"/>
              <a:gd name="connsiteY1" fmla="*/ 4563870 h 10509765"/>
              <a:gd name="connsiteX2" fmla="*/ 4882051 w 8097149"/>
              <a:gd name="connsiteY2" fmla="*/ 10509766 h 10509765"/>
              <a:gd name="connsiteX3" fmla="*/ -1 w 8097149"/>
              <a:gd name="connsiteY3" fmla="*/ 2901520 h 10509765"/>
              <a:gd name="connsiteX4" fmla="*/ 4175145 w 8097149"/>
              <a:gd name="connsiteY4" fmla="*/ 2815644 h 10509765"/>
              <a:gd name="connsiteX0" fmla="*/ 4175147 w 8097151"/>
              <a:gd name="connsiteY0" fmla="*/ 2815644 h 10512444"/>
              <a:gd name="connsiteX1" fmla="*/ 8063204 w 8097151"/>
              <a:gd name="connsiteY1" fmla="*/ 4563870 h 10512444"/>
              <a:gd name="connsiteX2" fmla="*/ 4882053 w 8097151"/>
              <a:gd name="connsiteY2" fmla="*/ 10509766 h 10512444"/>
              <a:gd name="connsiteX3" fmla="*/ 1 w 8097151"/>
              <a:gd name="connsiteY3" fmla="*/ 2901520 h 10512444"/>
              <a:gd name="connsiteX4" fmla="*/ 4175147 w 8097151"/>
              <a:gd name="connsiteY4" fmla="*/ 2815644 h 10512444"/>
              <a:gd name="connsiteX0" fmla="*/ 4175145 w 8097149"/>
              <a:gd name="connsiteY0" fmla="*/ 3737030 h 11433830"/>
              <a:gd name="connsiteX1" fmla="*/ 8063202 w 8097149"/>
              <a:gd name="connsiteY1" fmla="*/ 5485256 h 11433830"/>
              <a:gd name="connsiteX2" fmla="*/ 4882051 w 8097149"/>
              <a:gd name="connsiteY2" fmla="*/ 11431152 h 11433830"/>
              <a:gd name="connsiteX3" fmla="*/ -1 w 8097149"/>
              <a:gd name="connsiteY3" fmla="*/ 3822906 h 11433830"/>
              <a:gd name="connsiteX4" fmla="*/ 4175145 w 8097149"/>
              <a:gd name="connsiteY4" fmla="*/ 3737030 h 11433830"/>
              <a:gd name="connsiteX0" fmla="*/ 4175147 w 8094099"/>
              <a:gd name="connsiteY0" fmla="*/ 3737030 h 11433830"/>
              <a:gd name="connsiteX1" fmla="*/ 4230165 w 8094099"/>
              <a:gd name="connsiteY1" fmla="*/ 3653926 h 11433830"/>
              <a:gd name="connsiteX2" fmla="*/ 8063204 w 8094099"/>
              <a:gd name="connsiteY2" fmla="*/ 5485256 h 11433830"/>
              <a:gd name="connsiteX3" fmla="*/ 4882053 w 8094099"/>
              <a:gd name="connsiteY3" fmla="*/ 11431152 h 11433830"/>
              <a:gd name="connsiteX4" fmla="*/ 1 w 8094099"/>
              <a:gd name="connsiteY4" fmla="*/ 3822906 h 11433830"/>
              <a:gd name="connsiteX5" fmla="*/ 4175147 w 8094099"/>
              <a:gd name="connsiteY5" fmla="*/ 3737030 h 11433830"/>
              <a:gd name="connsiteX0" fmla="*/ 4175145 w 8094095"/>
              <a:gd name="connsiteY0" fmla="*/ 3737030 h 11433830"/>
              <a:gd name="connsiteX1" fmla="*/ 4230163 w 8094095"/>
              <a:gd name="connsiteY1" fmla="*/ 3653926 h 11433830"/>
              <a:gd name="connsiteX2" fmla="*/ 8063202 w 8094095"/>
              <a:gd name="connsiteY2" fmla="*/ 5485256 h 11433830"/>
              <a:gd name="connsiteX3" fmla="*/ 4882051 w 8094095"/>
              <a:gd name="connsiteY3" fmla="*/ 11431152 h 11433830"/>
              <a:gd name="connsiteX4" fmla="*/ -1 w 8094095"/>
              <a:gd name="connsiteY4" fmla="*/ 3822906 h 11433830"/>
              <a:gd name="connsiteX5" fmla="*/ 4175145 w 8094095"/>
              <a:gd name="connsiteY5" fmla="*/ 3737030 h 11433830"/>
              <a:gd name="connsiteX0" fmla="*/ 3730794 w 8094099"/>
              <a:gd name="connsiteY0" fmla="*/ 2660862 h 13472944"/>
              <a:gd name="connsiteX1" fmla="*/ 4230165 w 8094099"/>
              <a:gd name="connsiteY1" fmla="*/ 5693040 h 13472944"/>
              <a:gd name="connsiteX2" fmla="*/ 8063204 w 8094099"/>
              <a:gd name="connsiteY2" fmla="*/ 7524370 h 13472944"/>
              <a:gd name="connsiteX3" fmla="*/ 4882053 w 8094099"/>
              <a:gd name="connsiteY3" fmla="*/ 13470266 h 13472944"/>
              <a:gd name="connsiteX4" fmla="*/ 1 w 8094099"/>
              <a:gd name="connsiteY4" fmla="*/ 5862020 h 13472944"/>
              <a:gd name="connsiteX5" fmla="*/ 3730794 w 8094099"/>
              <a:gd name="connsiteY5" fmla="*/ 2660862 h 13472944"/>
              <a:gd name="connsiteX0" fmla="*/ 3730792 w 8070245"/>
              <a:gd name="connsiteY0" fmla="*/ 2660862 h 13472944"/>
              <a:gd name="connsiteX1" fmla="*/ 5694839 w 8070245"/>
              <a:gd name="connsiteY1" fmla="*/ 4747927 h 13472944"/>
              <a:gd name="connsiteX2" fmla="*/ 8063202 w 8070245"/>
              <a:gd name="connsiteY2" fmla="*/ 7524370 h 13472944"/>
              <a:gd name="connsiteX3" fmla="*/ 4882051 w 8070245"/>
              <a:gd name="connsiteY3" fmla="*/ 13470266 h 13472944"/>
              <a:gd name="connsiteX4" fmla="*/ -1 w 8070245"/>
              <a:gd name="connsiteY4" fmla="*/ 5862020 h 13472944"/>
              <a:gd name="connsiteX5" fmla="*/ 3730792 w 8070245"/>
              <a:gd name="connsiteY5" fmla="*/ 2660862 h 13472944"/>
              <a:gd name="connsiteX0" fmla="*/ 2974803 w 8070247"/>
              <a:gd name="connsiteY0" fmla="*/ 2964274 h 12717848"/>
              <a:gd name="connsiteX1" fmla="*/ 5694841 w 8070247"/>
              <a:gd name="connsiteY1" fmla="*/ 3992831 h 12717848"/>
              <a:gd name="connsiteX2" fmla="*/ 8063204 w 8070247"/>
              <a:gd name="connsiteY2" fmla="*/ 6769274 h 12717848"/>
              <a:gd name="connsiteX3" fmla="*/ 4882053 w 8070247"/>
              <a:gd name="connsiteY3" fmla="*/ 12715170 h 12717848"/>
              <a:gd name="connsiteX4" fmla="*/ 1 w 8070247"/>
              <a:gd name="connsiteY4" fmla="*/ 5106924 h 12717848"/>
              <a:gd name="connsiteX5" fmla="*/ 2974803 w 8070247"/>
              <a:gd name="connsiteY5" fmla="*/ 2964274 h 12717848"/>
              <a:gd name="connsiteX0" fmla="*/ 2974801 w 8070245"/>
              <a:gd name="connsiteY0" fmla="*/ 2964274 h 12717848"/>
              <a:gd name="connsiteX1" fmla="*/ 5694839 w 8070245"/>
              <a:gd name="connsiteY1" fmla="*/ 3992831 h 12717848"/>
              <a:gd name="connsiteX2" fmla="*/ 8063202 w 8070245"/>
              <a:gd name="connsiteY2" fmla="*/ 6769274 h 12717848"/>
              <a:gd name="connsiteX3" fmla="*/ 4882051 w 8070245"/>
              <a:gd name="connsiteY3" fmla="*/ 12715170 h 12717848"/>
              <a:gd name="connsiteX4" fmla="*/ -1 w 8070245"/>
              <a:gd name="connsiteY4" fmla="*/ 5106924 h 12717848"/>
              <a:gd name="connsiteX5" fmla="*/ 2974801 w 8070245"/>
              <a:gd name="connsiteY5" fmla="*/ 2964274 h 12717848"/>
              <a:gd name="connsiteX0" fmla="*/ 2974803 w 8070247"/>
              <a:gd name="connsiteY0" fmla="*/ 1630105 h 11383679"/>
              <a:gd name="connsiteX1" fmla="*/ 5694841 w 8070247"/>
              <a:gd name="connsiteY1" fmla="*/ 2658662 h 11383679"/>
              <a:gd name="connsiteX2" fmla="*/ 8063204 w 8070247"/>
              <a:gd name="connsiteY2" fmla="*/ 5435105 h 11383679"/>
              <a:gd name="connsiteX3" fmla="*/ 4882053 w 8070247"/>
              <a:gd name="connsiteY3" fmla="*/ 11381001 h 11383679"/>
              <a:gd name="connsiteX4" fmla="*/ 1 w 8070247"/>
              <a:gd name="connsiteY4" fmla="*/ 3772755 h 11383679"/>
              <a:gd name="connsiteX5" fmla="*/ 2974803 w 8070247"/>
              <a:gd name="connsiteY5" fmla="*/ 1630105 h 11383679"/>
              <a:gd name="connsiteX0" fmla="*/ 2974801 w 8079946"/>
              <a:gd name="connsiteY0" fmla="*/ 1630105 h 11383679"/>
              <a:gd name="connsiteX1" fmla="*/ 5694839 w 8079946"/>
              <a:gd name="connsiteY1" fmla="*/ 2658662 h 11383679"/>
              <a:gd name="connsiteX2" fmla="*/ 8063202 w 8079946"/>
              <a:gd name="connsiteY2" fmla="*/ 5435105 h 11383679"/>
              <a:gd name="connsiteX3" fmla="*/ 4882051 w 8079946"/>
              <a:gd name="connsiteY3" fmla="*/ 11381001 h 11383679"/>
              <a:gd name="connsiteX4" fmla="*/ -1 w 8079946"/>
              <a:gd name="connsiteY4" fmla="*/ 3772755 h 11383679"/>
              <a:gd name="connsiteX5" fmla="*/ 2974801 w 8079946"/>
              <a:gd name="connsiteY5" fmla="*/ 1630105 h 11383679"/>
              <a:gd name="connsiteX0" fmla="*/ 2974803 w 8079948"/>
              <a:gd name="connsiteY0" fmla="*/ 1630105 h 11383679"/>
              <a:gd name="connsiteX1" fmla="*/ 5694841 w 8079948"/>
              <a:gd name="connsiteY1" fmla="*/ 2658662 h 11383679"/>
              <a:gd name="connsiteX2" fmla="*/ 8063204 w 8079948"/>
              <a:gd name="connsiteY2" fmla="*/ 5435105 h 11383679"/>
              <a:gd name="connsiteX3" fmla="*/ 4882053 w 8079948"/>
              <a:gd name="connsiteY3" fmla="*/ 11381001 h 11383679"/>
              <a:gd name="connsiteX4" fmla="*/ 1 w 8079948"/>
              <a:gd name="connsiteY4" fmla="*/ 3772755 h 11383679"/>
              <a:gd name="connsiteX5" fmla="*/ 2974803 w 8079948"/>
              <a:gd name="connsiteY5" fmla="*/ 1630105 h 11383679"/>
              <a:gd name="connsiteX0" fmla="*/ 2974801 w 8079946"/>
              <a:gd name="connsiteY0" fmla="*/ 1630105 h 11383679"/>
              <a:gd name="connsiteX1" fmla="*/ 5694839 w 8079946"/>
              <a:gd name="connsiteY1" fmla="*/ 2658662 h 11383679"/>
              <a:gd name="connsiteX2" fmla="*/ 8063202 w 8079946"/>
              <a:gd name="connsiteY2" fmla="*/ 5435105 h 11383679"/>
              <a:gd name="connsiteX3" fmla="*/ 4882051 w 8079946"/>
              <a:gd name="connsiteY3" fmla="*/ 11381001 h 11383679"/>
              <a:gd name="connsiteX4" fmla="*/ -1 w 8079946"/>
              <a:gd name="connsiteY4" fmla="*/ 3772755 h 11383679"/>
              <a:gd name="connsiteX5" fmla="*/ 2974801 w 8079946"/>
              <a:gd name="connsiteY5" fmla="*/ 1630105 h 11383679"/>
              <a:gd name="connsiteX0" fmla="*/ 2975432 w 8080577"/>
              <a:gd name="connsiteY0" fmla="*/ 1630105 h 11381000"/>
              <a:gd name="connsiteX1" fmla="*/ 5695470 w 8080577"/>
              <a:gd name="connsiteY1" fmla="*/ 2658662 h 11381000"/>
              <a:gd name="connsiteX2" fmla="*/ 8063833 w 8080577"/>
              <a:gd name="connsiteY2" fmla="*/ 5435105 h 11381000"/>
              <a:gd name="connsiteX3" fmla="*/ 4882682 w 8080577"/>
              <a:gd name="connsiteY3" fmla="*/ 11381001 h 11381000"/>
              <a:gd name="connsiteX4" fmla="*/ 630 w 8080577"/>
              <a:gd name="connsiteY4" fmla="*/ 3772755 h 11381000"/>
              <a:gd name="connsiteX5" fmla="*/ 2975432 w 8080577"/>
              <a:gd name="connsiteY5" fmla="*/ 1630105 h 11381000"/>
              <a:gd name="connsiteX0" fmla="*/ 2975432 w 8080577"/>
              <a:gd name="connsiteY0" fmla="*/ 1630105 h 11381000"/>
              <a:gd name="connsiteX1" fmla="*/ 5695470 w 8080577"/>
              <a:gd name="connsiteY1" fmla="*/ 2658662 h 11381000"/>
              <a:gd name="connsiteX2" fmla="*/ 8063833 w 8080577"/>
              <a:gd name="connsiteY2" fmla="*/ 5435105 h 11381000"/>
              <a:gd name="connsiteX3" fmla="*/ 4882682 w 8080577"/>
              <a:gd name="connsiteY3" fmla="*/ 11381001 h 11381000"/>
              <a:gd name="connsiteX4" fmla="*/ 630 w 8080577"/>
              <a:gd name="connsiteY4" fmla="*/ 3772755 h 11381000"/>
              <a:gd name="connsiteX5" fmla="*/ 2975432 w 8080577"/>
              <a:gd name="connsiteY5" fmla="*/ 1630105 h 11381000"/>
              <a:gd name="connsiteX0" fmla="*/ 2975432 w 8074918"/>
              <a:gd name="connsiteY0" fmla="*/ 1630105 h 11381000"/>
              <a:gd name="connsiteX1" fmla="*/ 5695470 w 8074918"/>
              <a:gd name="connsiteY1" fmla="*/ 2658662 h 11381000"/>
              <a:gd name="connsiteX2" fmla="*/ 8063833 w 8074918"/>
              <a:gd name="connsiteY2" fmla="*/ 5435105 h 11381000"/>
              <a:gd name="connsiteX3" fmla="*/ 4882682 w 8074918"/>
              <a:gd name="connsiteY3" fmla="*/ 11381001 h 11381000"/>
              <a:gd name="connsiteX4" fmla="*/ 630 w 8074918"/>
              <a:gd name="connsiteY4" fmla="*/ 3772755 h 11381000"/>
              <a:gd name="connsiteX5" fmla="*/ 2975432 w 8074918"/>
              <a:gd name="connsiteY5" fmla="*/ 1630105 h 11381000"/>
              <a:gd name="connsiteX0" fmla="*/ 2975432 w 8064532"/>
              <a:gd name="connsiteY0" fmla="*/ 1630105 h 11381000"/>
              <a:gd name="connsiteX1" fmla="*/ 5117210 w 8064532"/>
              <a:gd name="connsiteY1" fmla="*/ 2611829 h 11381000"/>
              <a:gd name="connsiteX2" fmla="*/ 8063833 w 8064532"/>
              <a:gd name="connsiteY2" fmla="*/ 5435105 h 11381000"/>
              <a:gd name="connsiteX3" fmla="*/ 4882682 w 8064532"/>
              <a:gd name="connsiteY3" fmla="*/ 11381001 h 11381000"/>
              <a:gd name="connsiteX4" fmla="*/ 630 w 8064532"/>
              <a:gd name="connsiteY4" fmla="*/ 3772755 h 11381000"/>
              <a:gd name="connsiteX5" fmla="*/ 2975432 w 8064532"/>
              <a:gd name="connsiteY5" fmla="*/ 1630105 h 11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64532" h="11381000">
                <a:moveTo>
                  <a:pt x="2975432" y="1630105"/>
                </a:moveTo>
                <a:cubicBezTo>
                  <a:pt x="3403598" y="2363336"/>
                  <a:pt x="3438355" y="4028543"/>
                  <a:pt x="5117210" y="2611829"/>
                </a:cubicBezTo>
                <a:cubicBezTo>
                  <a:pt x="6496667" y="275070"/>
                  <a:pt x="8102921" y="3973576"/>
                  <a:pt x="8063833" y="5435105"/>
                </a:cubicBezTo>
                <a:cubicBezTo>
                  <a:pt x="8024745" y="6896634"/>
                  <a:pt x="8173276" y="11381001"/>
                  <a:pt x="4882682" y="11381001"/>
                </a:cubicBezTo>
                <a:cubicBezTo>
                  <a:pt x="954312" y="11381001"/>
                  <a:pt x="-28658" y="7862181"/>
                  <a:pt x="630" y="3772755"/>
                </a:cubicBezTo>
                <a:cubicBezTo>
                  <a:pt x="783905" y="-564791"/>
                  <a:pt x="1188605" y="-996446"/>
                  <a:pt x="2975432" y="1630105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2DE9339-C75A-260D-3F65-D01CCCD9BF11}"/>
              </a:ext>
            </a:extLst>
          </p:cNvPr>
          <p:cNvSpPr/>
          <p:nvPr/>
        </p:nvSpPr>
        <p:spPr>
          <a:xfrm rot="3191368">
            <a:off x="8740289" y="3789915"/>
            <a:ext cx="3857036" cy="43068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marL="0" marR="0" lvl="0" indent="0" algn="ctr" defTabSz="1219170" rtl="0" eaLnBrk="1" fontAlgn="auto" latinLnBrk="0" hangingPunct="0">
              <a:lnSpc>
                <a:spcPts val="3467"/>
              </a:lnSpc>
              <a:spcBef>
                <a:spcPts val="2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343AE"/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DC2D60-09C0-3E82-55AB-85590D6E991F}"/>
              </a:ext>
            </a:extLst>
          </p:cNvPr>
          <p:cNvSpPr/>
          <p:nvPr/>
        </p:nvSpPr>
        <p:spPr>
          <a:xfrm>
            <a:off x="1674136" y="1226396"/>
            <a:ext cx="452487" cy="452487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B0CF3B-2C47-265F-4BE3-F00FB788FEF5}"/>
              </a:ext>
            </a:extLst>
          </p:cNvPr>
          <p:cNvSpPr/>
          <p:nvPr/>
        </p:nvSpPr>
        <p:spPr>
          <a:xfrm>
            <a:off x="1258672" y="1733545"/>
            <a:ext cx="296179" cy="296179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2A62BA-F976-2D9A-FF7C-D7A5727C797B}"/>
              </a:ext>
            </a:extLst>
          </p:cNvPr>
          <p:cNvSpPr/>
          <p:nvPr/>
        </p:nvSpPr>
        <p:spPr>
          <a:xfrm>
            <a:off x="9941889" y="-178249"/>
            <a:ext cx="992288" cy="992288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425403A-D7D3-3523-AFF4-7969771896E0}"/>
              </a:ext>
            </a:extLst>
          </p:cNvPr>
          <p:cNvSpPr/>
          <p:nvPr/>
        </p:nvSpPr>
        <p:spPr>
          <a:xfrm>
            <a:off x="8994454" y="-260341"/>
            <a:ext cx="735936" cy="735936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8" name="Graphic 7">
            <a:extLst>
              <a:ext uri="{FF2B5EF4-FFF2-40B4-BE49-F238E27FC236}">
                <a16:creationId xmlns:a16="http://schemas.microsoft.com/office/drawing/2014/main" id="{14CC7B27-A16C-A47E-E7B5-09185605E088}"/>
              </a:ext>
            </a:extLst>
          </p:cNvPr>
          <p:cNvSpPr/>
          <p:nvPr/>
        </p:nvSpPr>
        <p:spPr>
          <a:xfrm rot="1664732">
            <a:off x="-3257393" y="3576004"/>
            <a:ext cx="7340284" cy="5530093"/>
          </a:xfrm>
          <a:custGeom>
            <a:avLst/>
            <a:gdLst>
              <a:gd name="connsiteX0" fmla="*/ 3204014 w 5739674"/>
              <a:gd name="connsiteY0" fmla="*/ 61155 h 4984977"/>
              <a:gd name="connsiteX1" fmla="*/ 4122748 w 5739674"/>
              <a:gd name="connsiteY1" fmla="*/ 820270 h 4984977"/>
              <a:gd name="connsiteX2" fmla="*/ 5725282 w 5739674"/>
              <a:gd name="connsiteY2" fmla="*/ 1098074 h 4984977"/>
              <a:gd name="connsiteX3" fmla="*/ 4569042 w 5739674"/>
              <a:gd name="connsiteY3" fmla="*/ 2444058 h 4984977"/>
              <a:gd name="connsiteX4" fmla="*/ 5269272 w 5739674"/>
              <a:gd name="connsiteY4" fmla="*/ 4035333 h 4984977"/>
              <a:gd name="connsiteX5" fmla="*/ 3724374 w 5739674"/>
              <a:gd name="connsiteY5" fmla="*/ 4017972 h 4984977"/>
              <a:gd name="connsiteX6" fmla="*/ 2401971 w 5739674"/>
              <a:gd name="connsiteY6" fmla="*/ 4976085 h 4984977"/>
              <a:gd name="connsiteX7" fmla="*/ 787470 w 5739674"/>
              <a:gd name="connsiteY7" fmla="*/ 4339338 h 4984977"/>
              <a:gd name="connsiteX8" fmla="*/ 45966 w 5739674"/>
              <a:gd name="connsiteY8" fmla="*/ 2701525 h 4984977"/>
              <a:gd name="connsiteX9" fmla="*/ 1751128 w 5739674"/>
              <a:gd name="connsiteY9" fmla="*/ 1585373 h 4984977"/>
              <a:gd name="connsiteX10" fmla="*/ 1936532 w 5739674"/>
              <a:gd name="connsiteY10" fmla="*/ 278309 h 4984977"/>
              <a:gd name="connsiteX11" fmla="*/ 3204014 w 5739674"/>
              <a:gd name="connsiteY11" fmla="*/ 61155 h 498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9674" h="4984977">
                <a:moveTo>
                  <a:pt x="3204014" y="61155"/>
                </a:moveTo>
                <a:cubicBezTo>
                  <a:pt x="3597749" y="158761"/>
                  <a:pt x="3747635" y="665995"/>
                  <a:pt x="4122748" y="820270"/>
                </a:cubicBezTo>
                <a:cubicBezTo>
                  <a:pt x="4634441" y="1030713"/>
                  <a:pt x="5578806" y="565120"/>
                  <a:pt x="5725282" y="1098074"/>
                </a:cubicBezTo>
                <a:cubicBezTo>
                  <a:pt x="5885206" y="1679932"/>
                  <a:pt x="4661615" y="1847807"/>
                  <a:pt x="4569042" y="2444058"/>
                </a:cubicBezTo>
                <a:cubicBezTo>
                  <a:pt x="4478316" y="3028447"/>
                  <a:pt x="5548993" y="3514120"/>
                  <a:pt x="5269272" y="4035333"/>
                </a:cubicBezTo>
                <a:cubicBezTo>
                  <a:pt x="5020955" y="4498042"/>
                  <a:pt x="4223761" y="3854121"/>
                  <a:pt x="3724374" y="4017972"/>
                </a:cubicBezTo>
                <a:cubicBezTo>
                  <a:pt x="3196299" y="4191231"/>
                  <a:pt x="2954497" y="4915621"/>
                  <a:pt x="2401971" y="4976085"/>
                </a:cubicBezTo>
                <a:cubicBezTo>
                  <a:pt x="1814917" y="5040317"/>
                  <a:pt x="1212089" y="4749269"/>
                  <a:pt x="787470" y="4339338"/>
                </a:cubicBezTo>
                <a:cubicBezTo>
                  <a:pt x="347221" y="3914310"/>
                  <a:pt x="-156040" y="3278827"/>
                  <a:pt x="45966" y="2701525"/>
                </a:cubicBezTo>
                <a:cubicBezTo>
                  <a:pt x="274800" y="2047559"/>
                  <a:pt x="1324789" y="2131825"/>
                  <a:pt x="1751128" y="1585373"/>
                </a:cubicBezTo>
                <a:cubicBezTo>
                  <a:pt x="2027534" y="1231093"/>
                  <a:pt x="1626455" y="603608"/>
                  <a:pt x="1936532" y="278309"/>
                </a:cubicBezTo>
                <a:cubicBezTo>
                  <a:pt x="2238208" y="-38179"/>
                  <a:pt x="2779371" y="-44113"/>
                  <a:pt x="3204014" y="61155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54DC051A-B972-91B1-C9C9-C046A7057A7D}"/>
              </a:ext>
            </a:extLst>
          </p:cNvPr>
          <p:cNvSpPr txBox="1">
            <a:spLocks/>
          </p:cNvSpPr>
          <p:nvPr/>
        </p:nvSpPr>
        <p:spPr>
          <a:xfrm>
            <a:off x="2346158" y="1975794"/>
            <a:ext cx="7719219" cy="155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0" marR="0" lvl="0" indent="0" algn="ctr" defTabSz="17345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sz="5600" kern="0" spc="-200" dirty="0">
                <a:solidFill>
                  <a:srgbClr val="8928DD"/>
                </a:solidFill>
              </a:rPr>
              <a:t>What and how do we</a:t>
            </a:r>
            <a:br>
              <a:rPr lang="en-GB" altLang="ja-JP" sz="5600" kern="0" spc="-200" dirty="0">
                <a:solidFill>
                  <a:srgbClr val="8928DD"/>
                </a:solidFill>
              </a:rPr>
            </a:br>
            <a:r>
              <a:rPr lang="en-GB" altLang="ja-JP" sz="5600" kern="0" spc="-200" dirty="0">
                <a:solidFill>
                  <a:srgbClr val="8928DD"/>
                </a:solidFill>
              </a:rPr>
              <a:t>Design Research? </a:t>
            </a:r>
          </a:p>
        </p:txBody>
      </p:sp>
      <p:sp>
        <p:nvSpPr>
          <p:cNvPr id="20" name="テキスト ボックス 8">
            <a:extLst>
              <a:ext uri="{FF2B5EF4-FFF2-40B4-BE49-F238E27FC236}">
                <a16:creationId xmlns:a16="http://schemas.microsoft.com/office/drawing/2014/main" id="{8FBCEB40-34C1-A99A-FF82-FD9021AC229B}"/>
              </a:ext>
            </a:extLst>
          </p:cNvPr>
          <p:cNvSpPr txBox="1"/>
          <p:nvPr/>
        </p:nvSpPr>
        <p:spPr>
          <a:xfrm>
            <a:off x="2605656" y="3995780"/>
            <a:ext cx="698068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ja-JP" altLang="en-US" sz="2800" b="1" kern="0" spc="-200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何をどのようにデザインリサーチを行うか？</a:t>
            </a:r>
            <a:endParaRPr lang="ja-JP" altLang="en-US" sz="2800" b="1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566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31">
            <a:extLst>
              <a:ext uri="{FF2B5EF4-FFF2-40B4-BE49-F238E27FC236}">
                <a16:creationId xmlns:a16="http://schemas.microsoft.com/office/drawing/2014/main" id="{F23D55E1-45EC-BCFA-ECAB-7522895A814D}"/>
              </a:ext>
            </a:extLst>
          </p:cNvPr>
          <p:cNvSpPr/>
          <p:nvPr/>
        </p:nvSpPr>
        <p:spPr>
          <a:xfrm rot="582020">
            <a:off x="-7780260" y="-1657422"/>
            <a:ext cx="11041110" cy="11891875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EFA17C0-E741-D2C0-D20C-AA7A63946C02}"/>
              </a:ext>
            </a:extLst>
          </p:cNvPr>
          <p:cNvSpPr txBox="1">
            <a:spLocks/>
          </p:cNvSpPr>
          <p:nvPr/>
        </p:nvSpPr>
        <p:spPr>
          <a:xfrm>
            <a:off x="431520" y="2902214"/>
            <a:ext cx="2103861" cy="532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067" kern="0" dirty="0">
                <a:solidFill>
                  <a:srgbClr val="FFFFFF"/>
                </a:solidFill>
                <a:latin typeface="Graphik"/>
              </a:rPr>
              <a:t>What do we want to learn?</a:t>
            </a:r>
          </a:p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067" kern="0" dirty="0">
                <a:solidFill>
                  <a:srgbClr val="FFFFFF"/>
                </a:solidFill>
                <a:latin typeface="Graphik"/>
              </a:rPr>
              <a:t>What is this research intended to help us to do?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801933"/>
            <a:ext cx="2616480" cy="82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 dirty="0">
                <a:solidFill>
                  <a:srgbClr val="FFFFFF"/>
                </a:solidFill>
              </a:rPr>
              <a:t>Defining your research objective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EE60E749-A687-C616-C549-309CC976FDA4}"/>
              </a:ext>
            </a:extLst>
          </p:cNvPr>
          <p:cNvSpPr txBox="1">
            <a:spLocks/>
          </p:cNvSpPr>
          <p:nvPr/>
        </p:nvSpPr>
        <p:spPr>
          <a:xfrm>
            <a:off x="4691268" y="3182779"/>
            <a:ext cx="507596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600" kern="0" spc="-27" dirty="0">
                <a:solidFill>
                  <a:schemeClr val="tx1"/>
                </a:solidFill>
              </a:rPr>
              <a:t>We typically frame this as a “Hunt Statement”: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91B9C-ECCB-BB53-FA89-528DB3989890}"/>
              </a:ext>
            </a:extLst>
          </p:cNvPr>
          <p:cNvSpPr txBox="1"/>
          <p:nvPr/>
        </p:nvSpPr>
        <p:spPr>
          <a:xfrm>
            <a:off x="4691268" y="1611938"/>
            <a:ext cx="550407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1734591">
              <a:defRPr/>
            </a:pPr>
            <a:r>
              <a:rPr lang="en-GB" sz="1600" kern="0" spc="-27" dirty="0">
                <a:latin typeface="Graphik"/>
                <a:sym typeface="Graphik"/>
              </a:rPr>
              <a:t>A research objective is a </a:t>
            </a:r>
            <a:r>
              <a:rPr lang="en-GB" sz="1600" b="1" kern="0" spc="-27" dirty="0">
                <a:latin typeface="Graphik-Semibold" panose="020B0503030202060203" pitchFamily="34" charset="77"/>
                <a:sym typeface="Graphik"/>
              </a:rPr>
              <a:t>clear and focused statement </a:t>
            </a:r>
            <a:r>
              <a:rPr lang="en-GB" sz="1600" kern="0" spc="-27" dirty="0">
                <a:latin typeface="Graphik" panose="020B0503030202060203" pitchFamily="34" charset="77"/>
                <a:sym typeface="Graphik"/>
              </a:rPr>
              <a:t>that </a:t>
            </a:r>
            <a:r>
              <a:rPr lang="en-GB" sz="1600" b="1" kern="0" spc="-27" dirty="0">
                <a:latin typeface="Graphik-Semibold" panose="020B0503030202060203" pitchFamily="34" charset="77"/>
                <a:sym typeface="Graphik"/>
              </a:rPr>
              <a:t>guides the research process </a:t>
            </a:r>
            <a:r>
              <a:rPr lang="en-GB" sz="1600" kern="0" spc="-27" dirty="0">
                <a:latin typeface="Graphik"/>
                <a:sym typeface="Graphik"/>
              </a:rPr>
              <a:t>by defining the specific problem or opportunity to be explored.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6B4E57B0-DF0E-22EC-CF45-C3FC8103F326}"/>
              </a:ext>
            </a:extLst>
          </p:cNvPr>
          <p:cNvSpPr txBox="1">
            <a:spLocks/>
          </p:cNvSpPr>
          <p:nvPr/>
        </p:nvSpPr>
        <p:spPr>
          <a:xfrm>
            <a:off x="431520" y="2227491"/>
            <a:ext cx="29064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リサーチの目的を定義する</a:t>
            </a: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4788FD1-CCD1-BD6D-FBAF-686C7C3BB45B}"/>
              </a:ext>
            </a:extLst>
          </p:cNvPr>
          <p:cNvSpPr txBox="1">
            <a:spLocks/>
          </p:cNvSpPr>
          <p:nvPr/>
        </p:nvSpPr>
        <p:spPr>
          <a:xfrm>
            <a:off x="431520" y="3533153"/>
            <a:ext cx="2727313" cy="34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067" kern="0">
                <a:solidFill>
                  <a:srgbClr val="FFFFFF"/>
                </a:solidFill>
                <a:latin typeface="Graphik"/>
              </a:rPr>
              <a:t>何を学びたいのか？</a:t>
            </a:r>
          </a:p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067" kern="0">
                <a:solidFill>
                  <a:srgbClr val="FFFFFF"/>
                </a:solidFill>
                <a:latin typeface="Graphik"/>
              </a:rPr>
              <a:t>このリサーチは何をするために役立つのか？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A6C6536-2F4F-62AE-1889-485160972389}"/>
              </a:ext>
            </a:extLst>
          </p:cNvPr>
          <p:cNvSpPr txBox="1"/>
          <p:nvPr/>
        </p:nvSpPr>
        <p:spPr>
          <a:xfrm>
            <a:off x="4691269" y="801933"/>
            <a:ext cx="534635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3F3F3F"/>
                </a:solidFill>
                <a:effectLst/>
                <a:latin typeface="+mj-ea"/>
                <a:ea typeface="+mj-ea"/>
              </a:rPr>
              <a:t>リサーチの目的とは、調査したい課題や機会を定義</a:t>
            </a:r>
            <a:r>
              <a:rPr lang="ja-JP" altLang="en-US" sz="1600">
                <a:solidFill>
                  <a:srgbClr val="3F3F3F"/>
                </a:solidFill>
                <a:latin typeface="+mj-ea"/>
                <a:ea typeface="+mj-ea"/>
              </a:rPr>
              <a:t>し</a:t>
            </a:r>
            <a:r>
              <a:rPr lang="ja-JP" altLang="en-US" sz="1600">
                <a:solidFill>
                  <a:srgbClr val="3F3F3F"/>
                </a:solidFill>
                <a:effectLst/>
                <a:latin typeface="+mj-ea"/>
                <a:ea typeface="+mj-ea"/>
              </a:rPr>
              <a:t>、</a:t>
            </a:r>
            <a:r>
              <a:rPr lang="ja-JP" altLang="en-US" sz="1600" b="1">
                <a:solidFill>
                  <a:srgbClr val="3F3F3F"/>
                </a:solidFill>
                <a:effectLst/>
                <a:latin typeface="+mj-ea"/>
                <a:ea typeface="+mj-ea"/>
              </a:rPr>
              <a:t>シンプルで明確なステートメント</a:t>
            </a:r>
            <a:r>
              <a:rPr lang="ja-JP" altLang="en-US" sz="1600">
                <a:solidFill>
                  <a:srgbClr val="3F3F3F"/>
                </a:solidFill>
                <a:effectLst/>
                <a:latin typeface="+mj-ea"/>
                <a:ea typeface="+mj-ea"/>
              </a:rPr>
              <a:t>があることで調査をスムーズに進められます。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9DE5B005-3B00-C067-E6BA-3376CB349380}"/>
              </a:ext>
            </a:extLst>
          </p:cNvPr>
          <p:cNvSpPr txBox="1">
            <a:spLocks/>
          </p:cNvSpPr>
          <p:nvPr/>
        </p:nvSpPr>
        <p:spPr>
          <a:xfrm>
            <a:off x="4691268" y="4730543"/>
            <a:ext cx="507596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kern="0" spc="-27" dirty="0">
                <a:solidFill>
                  <a:schemeClr val="accent1"/>
                </a:solidFill>
                <a:latin typeface="Graphik-Semibold" panose="020B0503030202060203" pitchFamily="34" charset="77"/>
              </a:rPr>
              <a:t>We want to understand X </a:t>
            </a:r>
            <a:br>
              <a:rPr lang="en-GB" sz="2400" b="1" kern="0" spc="-27" dirty="0">
                <a:solidFill>
                  <a:schemeClr val="accent1"/>
                </a:solidFill>
                <a:latin typeface="Graphik-Semibold" panose="020B0503030202060203" pitchFamily="34" charset="77"/>
              </a:rPr>
            </a:br>
            <a:r>
              <a:rPr lang="en-GB" sz="2400" b="1" kern="0" spc="-27" dirty="0">
                <a:solidFill>
                  <a:schemeClr val="accent1"/>
                </a:solidFill>
                <a:latin typeface="Graphik-Semibold" panose="020B0503030202060203" pitchFamily="34" charset="77"/>
              </a:rPr>
              <a:t>in order to do Y</a:t>
            </a:r>
            <a:endParaRPr lang="en-GB" sz="2400" kern="0" spc="-27" dirty="0">
              <a:solidFill>
                <a:schemeClr val="accent1"/>
              </a:solidFill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1BC2017-7BEE-21BE-DEA8-8F1DFEF54D01}"/>
              </a:ext>
            </a:extLst>
          </p:cNvPr>
          <p:cNvSpPr txBox="1">
            <a:spLocks/>
          </p:cNvSpPr>
          <p:nvPr/>
        </p:nvSpPr>
        <p:spPr>
          <a:xfrm>
            <a:off x="4691268" y="2902214"/>
            <a:ext cx="507596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600" kern="0" spc="-27">
                <a:solidFill>
                  <a:schemeClr val="tx1"/>
                </a:solidFill>
              </a:rPr>
              <a:t>私たちはこれを「</a:t>
            </a:r>
            <a:r>
              <a:rPr lang="en-US" altLang="ja-JP" sz="1600" kern="0" spc="-27" dirty="0">
                <a:solidFill>
                  <a:schemeClr val="tx1"/>
                </a:solidFill>
              </a:rPr>
              <a:t>Hunt Statement</a:t>
            </a:r>
            <a:r>
              <a:rPr lang="ja-JP" altLang="en-US" sz="1600" kern="0" spc="-27">
                <a:solidFill>
                  <a:schemeClr val="tx1"/>
                </a:solidFill>
              </a:rPr>
              <a:t>」と呼んでいます：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96A8AFC3-28AC-F504-1BA3-717074EA0DC6}"/>
              </a:ext>
            </a:extLst>
          </p:cNvPr>
          <p:cNvSpPr txBox="1">
            <a:spLocks/>
          </p:cNvSpPr>
          <p:nvPr/>
        </p:nvSpPr>
        <p:spPr>
          <a:xfrm>
            <a:off x="4691268" y="3919183"/>
            <a:ext cx="507596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kern="0" spc="-27" dirty="0">
                <a:solidFill>
                  <a:schemeClr val="accent1"/>
                </a:solidFill>
                <a:latin typeface="Graphik-Semibold" panose="020B0503030202060203" pitchFamily="34" charset="77"/>
              </a:rPr>
              <a:t>Y</a:t>
            </a:r>
            <a:r>
              <a:rPr lang="ja-JP" altLang="en-US" sz="2400" b="1" kern="0" spc="-27">
                <a:solidFill>
                  <a:schemeClr val="accent1"/>
                </a:solidFill>
                <a:latin typeface="Graphik-Semibold" panose="020B0503030202060203" pitchFamily="34" charset="77"/>
              </a:rPr>
              <a:t>を行うために</a:t>
            </a:r>
            <a:endParaRPr lang="en-US" altLang="ja-JP" sz="2400" b="1" kern="0" spc="-27" dirty="0">
              <a:solidFill>
                <a:schemeClr val="accent1"/>
              </a:solidFill>
              <a:latin typeface="Graphik-Semibold" panose="020B0503030202060203" pitchFamily="34" charset="77"/>
            </a:endParaRPr>
          </a:p>
          <a:p>
            <a:pPr algn="ctr"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b="1" kern="0" spc="-27" dirty="0">
                <a:solidFill>
                  <a:schemeClr val="accent1"/>
                </a:solidFill>
                <a:latin typeface="Graphik-Semibold" panose="020B0503030202060203" pitchFamily="34" charset="77"/>
              </a:rPr>
              <a:t>X</a:t>
            </a:r>
            <a:r>
              <a:rPr lang="ja-JP" altLang="en-US" sz="2400" b="1" kern="0" spc="-27">
                <a:solidFill>
                  <a:schemeClr val="accent1"/>
                </a:solidFill>
                <a:latin typeface="Graphik-Semibold" panose="020B0503030202060203" pitchFamily="34" charset="77"/>
              </a:rPr>
              <a:t>を理解したい。</a:t>
            </a:r>
            <a:endParaRPr lang="ja-JP" altLang="en-US" sz="2400" b="1" kern="0" spc="-27" dirty="0">
              <a:solidFill>
                <a:schemeClr val="accent1"/>
              </a:solidFill>
              <a:latin typeface="Graphik-Semibold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1949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CE65F4B-E423-8DF4-A846-D337E5D35F9F}"/>
              </a:ext>
            </a:extLst>
          </p:cNvPr>
          <p:cNvSpPr/>
          <p:nvPr/>
        </p:nvSpPr>
        <p:spPr>
          <a:xfrm rot="4505929">
            <a:off x="-137097" y="-2430004"/>
            <a:ext cx="3381850" cy="48167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801933"/>
            <a:ext cx="2616480" cy="410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>
                <a:solidFill>
                  <a:srgbClr val="FFFFFF"/>
                </a:solidFill>
              </a:rPr>
              <a:t>An example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C689618-C057-0BE8-C917-3B1D87E320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529" y="1599124"/>
            <a:ext cx="5486401" cy="365975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Design challenge…">
            <a:extLst>
              <a:ext uri="{FF2B5EF4-FFF2-40B4-BE49-F238E27FC236}">
                <a16:creationId xmlns:a16="http://schemas.microsoft.com/office/drawing/2014/main" id="{4AC27C73-25EB-3080-41BB-A03461CEDD0C}"/>
              </a:ext>
            </a:extLst>
          </p:cNvPr>
          <p:cNvSpPr txBox="1"/>
          <p:nvPr/>
        </p:nvSpPr>
        <p:spPr>
          <a:xfrm>
            <a:off x="431520" y="3720063"/>
            <a:ext cx="4744195" cy="1964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en-US" sz="13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Brief</a:t>
            </a:r>
            <a:endParaRPr sz="1300" kern="0" dirty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endParaRPr sz="2000" kern="0" dirty="0">
              <a:solidFill>
                <a:schemeClr val="tx1">
                  <a:lumMod val="95000"/>
                  <a:lumOff val="5000"/>
                </a:schemeClr>
              </a:solidFill>
              <a:latin typeface="Graphik Extralight" panose="020B0303030202060203" pitchFamily="34" charset="77"/>
              <a:sym typeface="Canela Text Regular"/>
            </a:endParaRPr>
          </a:p>
          <a:p>
            <a:pPr defTabSz="1219170" hangingPunct="0">
              <a:defRPr sz="4200">
                <a:solidFill>
                  <a:srgbClr val="FFFFFF"/>
                </a:solidFill>
              </a:defRPr>
            </a:pP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A</a:t>
            </a: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n</a:t>
            </a: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 old coffee shop near </a:t>
            </a: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Keiyu University</a:t>
            </a: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 </a:t>
            </a:r>
            <a:br>
              <a:rPr lang="en-GB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</a:b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wants to attract more students, especially in the mid afternoon</a:t>
            </a: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 because there is a dip in sales during that time.</a:t>
            </a:r>
            <a:endParaRPr sz="1600" kern="0" dirty="0">
              <a:solidFill>
                <a:schemeClr val="tx1">
                  <a:lumMod val="95000"/>
                  <a:lumOff val="5000"/>
                </a:schemeClr>
              </a:solidFill>
              <a:latin typeface="Graphik-SemiboldItalic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endParaRPr sz="2000" kern="0" dirty="0">
              <a:solidFill>
                <a:schemeClr val="tx1">
                  <a:lumMod val="95000"/>
                  <a:lumOff val="5000"/>
                </a:schemeClr>
              </a:solidFill>
              <a:latin typeface="Graphik Extralight" panose="020B03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2800">
                <a:solidFill>
                  <a:srgbClr val="FFFFFF"/>
                </a:solidFill>
              </a:defRPr>
            </a:pPr>
            <a:r>
              <a:rPr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Extralight" panose="020B0303030202060203" pitchFamily="34" charset="77"/>
                <a:sym typeface="Canela Text Regular"/>
              </a:rPr>
              <a:t>What would you want to know through research</a:t>
            </a:r>
            <a:r>
              <a:rPr lang="en-GB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Extralight" panose="020B0303030202060203" pitchFamily="34" charset="77"/>
                <a:sym typeface="Canela Text Regular"/>
              </a:rPr>
              <a:t>?</a:t>
            </a:r>
            <a:r>
              <a:rPr sz="1400" kern="0" dirty="0">
                <a:solidFill>
                  <a:srgbClr val="FFFFFF"/>
                </a:solidFill>
                <a:latin typeface="Graphik Extralight" panose="020B0303030202060203" pitchFamily="34" charset="77"/>
                <a:sym typeface="Canela Text Regular"/>
              </a:rPr>
              <a:t>?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4E05901-0DF6-5AED-3808-ED67A984E7E3}"/>
              </a:ext>
            </a:extLst>
          </p:cNvPr>
          <p:cNvSpPr txBox="1">
            <a:spLocks/>
          </p:cNvSpPr>
          <p:nvPr/>
        </p:nvSpPr>
        <p:spPr>
          <a:xfrm>
            <a:off x="431520" y="1281062"/>
            <a:ext cx="29064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参考例</a:t>
            </a: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  <p:sp>
        <p:nvSpPr>
          <p:cNvPr id="5" name="Design challenge…">
            <a:extLst>
              <a:ext uri="{FF2B5EF4-FFF2-40B4-BE49-F238E27FC236}">
                <a16:creationId xmlns:a16="http://schemas.microsoft.com/office/drawing/2014/main" id="{5AC9B60F-E1F8-412E-7E39-78968CA485C2}"/>
              </a:ext>
            </a:extLst>
          </p:cNvPr>
          <p:cNvSpPr txBox="1"/>
          <p:nvPr/>
        </p:nvSpPr>
        <p:spPr>
          <a:xfrm>
            <a:off x="431520" y="2231755"/>
            <a:ext cx="4744195" cy="1131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ja-JP" altLang="en-US" sz="13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概要</a:t>
            </a: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endParaRPr lang="ja-JP" altLang="en-US" sz="1300" b="1" kern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en-US" altLang="ja-JP" sz="13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Keiyu</a:t>
            </a:r>
            <a:r>
              <a:rPr lang="ja-JP" altLang="en-US" sz="13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大学の近くにある老舗の喫茶店が、特に昼下がりに売上が落ち込むため、もっと学生を呼び寄せたいと考えている。</a:t>
            </a: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endParaRPr lang="ja-JP" altLang="en-US" sz="1300" kern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ja-JP" altLang="en-US" sz="13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リサーチを通じて何を知りたいですか？</a:t>
            </a:r>
            <a:endParaRPr lang="ja-JP" altLang="en-US" sz="1300" kern="0" dirty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9581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CE65F4B-E423-8DF4-A846-D337E5D35F9F}"/>
              </a:ext>
            </a:extLst>
          </p:cNvPr>
          <p:cNvSpPr/>
          <p:nvPr/>
        </p:nvSpPr>
        <p:spPr>
          <a:xfrm rot="1134308" flipH="1">
            <a:off x="9558592" y="-2260817"/>
            <a:ext cx="4795674" cy="3765513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801933"/>
            <a:ext cx="2616480" cy="410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>
                <a:solidFill>
                  <a:srgbClr val="FFFFFF"/>
                </a:solidFill>
              </a:rPr>
              <a:t>An example</a:t>
            </a:r>
          </a:p>
        </p:txBody>
      </p:sp>
      <p:sp>
        <p:nvSpPr>
          <p:cNvPr id="2" name="Research question example…">
            <a:extLst>
              <a:ext uri="{FF2B5EF4-FFF2-40B4-BE49-F238E27FC236}">
                <a16:creationId xmlns:a16="http://schemas.microsoft.com/office/drawing/2014/main" id="{C50022C7-4FB4-05BE-FF03-1970C3B7FC93}"/>
              </a:ext>
            </a:extLst>
          </p:cNvPr>
          <p:cNvSpPr txBox="1"/>
          <p:nvPr/>
        </p:nvSpPr>
        <p:spPr>
          <a:xfrm>
            <a:off x="6261070" y="3720063"/>
            <a:ext cx="3989664" cy="1173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sz="13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Research </a:t>
            </a:r>
            <a:r>
              <a:rPr lang="en-US" sz="13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objective</a:t>
            </a:r>
            <a:r>
              <a:rPr sz="13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 example</a:t>
            </a:r>
          </a:p>
          <a:p>
            <a:pPr defTabSz="1219170" hangingPunct="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nela Text Regular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200">
                <a:solidFill>
                  <a:srgbClr val="FFFFFF"/>
                </a:solidFill>
              </a:defRPr>
            </a:pPr>
            <a:r>
              <a:rPr lang="en-US" sz="1600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We want to understand how to </a:t>
            </a:r>
            <a:r>
              <a:rPr sz="1600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improve </a:t>
            </a:r>
            <a:r>
              <a:rPr lang="en-US" sz="1600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the </a:t>
            </a:r>
            <a:r>
              <a:rPr sz="1600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interior decoration and design to be trendier and </a:t>
            </a:r>
            <a:r>
              <a:rPr lang="en-US" sz="1600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more </a:t>
            </a:r>
            <a:r>
              <a:rPr sz="1600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fresh</a:t>
            </a:r>
          </a:p>
        </p:txBody>
      </p:sp>
      <p:sp>
        <p:nvSpPr>
          <p:cNvPr id="5" name="x">
            <a:extLst>
              <a:ext uri="{FF2B5EF4-FFF2-40B4-BE49-F238E27FC236}">
                <a16:creationId xmlns:a16="http://schemas.microsoft.com/office/drawing/2014/main" id="{AAFA9F80-6F60-345F-5D08-47C3986EB639}"/>
              </a:ext>
            </a:extLst>
          </p:cNvPr>
          <p:cNvSpPr txBox="1"/>
          <p:nvPr/>
        </p:nvSpPr>
        <p:spPr>
          <a:xfrm>
            <a:off x="9698558" y="777318"/>
            <a:ext cx="2257871" cy="2186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30000">
                <a:solidFill>
                  <a:schemeClr val="accent5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 defTabSz="1219170" hangingPunct="0">
              <a:lnSpc>
                <a:spcPct val="90000"/>
              </a:lnSpc>
            </a:pPr>
            <a:r>
              <a:rPr sz="15000" kern="0" dirty="0">
                <a:solidFill>
                  <a:srgbClr val="E22146"/>
                </a:solidFill>
              </a:rPr>
              <a:t>x</a:t>
            </a:r>
          </a:p>
        </p:txBody>
      </p:sp>
      <p:sp>
        <p:nvSpPr>
          <p:cNvPr id="3" name="Design challenge…">
            <a:extLst>
              <a:ext uri="{FF2B5EF4-FFF2-40B4-BE49-F238E27FC236}">
                <a16:creationId xmlns:a16="http://schemas.microsoft.com/office/drawing/2014/main" id="{157F4D1C-035B-94E0-B05F-B1BCA0DF73E3}"/>
              </a:ext>
            </a:extLst>
          </p:cNvPr>
          <p:cNvSpPr txBox="1"/>
          <p:nvPr/>
        </p:nvSpPr>
        <p:spPr>
          <a:xfrm>
            <a:off x="431520" y="3720063"/>
            <a:ext cx="4744195" cy="1964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en-US" sz="13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Brief</a:t>
            </a:r>
            <a:endParaRPr sz="1300" kern="0" dirty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endParaRPr sz="2000" kern="0" dirty="0">
              <a:solidFill>
                <a:schemeClr val="tx1">
                  <a:lumMod val="95000"/>
                  <a:lumOff val="5000"/>
                </a:schemeClr>
              </a:solidFill>
              <a:latin typeface="Graphik Extralight" panose="020B0303030202060203" pitchFamily="34" charset="77"/>
              <a:sym typeface="Canela Text Regular"/>
            </a:endParaRPr>
          </a:p>
          <a:p>
            <a:pPr defTabSz="1219170" hangingPunct="0">
              <a:defRPr sz="4200">
                <a:solidFill>
                  <a:srgbClr val="FFFFFF"/>
                </a:solidFill>
              </a:defRPr>
            </a:pP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A</a:t>
            </a: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n</a:t>
            </a: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 old coffee shop near </a:t>
            </a: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Keiyu University</a:t>
            </a: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 </a:t>
            </a:r>
            <a:br>
              <a:rPr lang="en-GB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</a:b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wants to attract more students, especially in the mid afternoon</a:t>
            </a: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  <a:sym typeface="Canela Text Regular"/>
              </a:rPr>
              <a:t> because there is a dip in sales during that time.</a:t>
            </a:r>
            <a:endParaRPr sz="1600" kern="0" dirty="0">
              <a:solidFill>
                <a:schemeClr val="tx1">
                  <a:lumMod val="95000"/>
                  <a:lumOff val="5000"/>
                </a:schemeClr>
              </a:solidFill>
              <a:latin typeface="Graphik-SemiboldItalic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endParaRPr sz="2000" kern="0" dirty="0">
              <a:solidFill>
                <a:schemeClr val="tx1">
                  <a:lumMod val="95000"/>
                  <a:lumOff val="5000"/>
                </a:schemeClr>
              </a:solidFill>
              <a:latin typeface="Graphik Extralight" panose="020B03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2800">
                <a:solidFill>
                  <a:srgbClr val="FFFFFF"/>
                </a:solidFill>
              </a:defRPr>
            </a:pPr>
            <a:r>
              <a:rPr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Extralight" panose="020B0303030202060203" pitchFamily="34" charset="77"/>
                <a:sym typeface="Canela Text Regular"/>
              </a:rPr>
              <a:t>What would you want to know through research</a:t>
            </a:r>
            <a:r>
              <a:rPr lang="en-GB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Extralight" panose="020B0303030202060203" pitchFamily="34" charset="77"/>
                <a:sym typeface="Canela Text Regular"/>
              </a:rPr>
              <a:t>?</a:t>
            </a:r>
            <a:r>
              <a:rPr sz="1400" kern="0" dirty="0">
                <a:solidFill>
                  <a:srgbClr val="FFFFFF"/>
                </a:solidFill>
                <a:latin typeface="Graphik Extralight" panose="020B0303030202060203" pitchFamily="34" charset="77"/>
                <a:sym typeface="Canela Text Regular"/>
              </a:rPr>
              <a:t>?</a:t>
            </a:r>
          </a:p>
        </p:txBody>
      </p:sp>
      <p:sp>
        <p:nvSpPr>
          <p:cNvPr id="6" name="Design challenge…">
            <a:extLst>
              <a:ext uri="{FF2B5EF4-FFF2-40B4-BE49-F238E27FC236}">
                <a16:creationId xmlns:a16="http://schemas.microsoft.com/office/drawing/2014/main" id="{5E98F357-7E8F-4FCB-9233-B8B1F3C9C4D7}"/>
              </a:ext>
            </a:extLst>
          </p:cNvPr>
          <p:cNvSpPr txBox="1"/>
          <p:nvPr/>
        </p:nvSpPr>
        <p:spPr>
          <a:xfrm>
            <a:off x="431520" y="2231755"/>
            <a:ext cx="4744195" cy="1131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ja-JP" altLang="en-US" sz="13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概要</a:t>
            </a: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endParaRPr lang="ja-JP" altLang="en-US" sz="1300" b="1" kern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en-US" altLang="ja-JP" sz="13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Keiyu</a:t>
            </a:r>
            <a:r>
              <a:rPr lang="ja-JP" altLang="en-US" sz="13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大学の近くにある老舗の喫茶店が、特に昼下がりに売上が落ち込むため、もっと学生を呼び寄せたいと考えている。</a:t>
            </a: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endParaRPr lang="ja-JP" altLang="en-US" sz="1300" kern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ja-JP" altLang="en-US" sz="13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リサーチを通じて何を知りたいですか？</a:t>
            </a:r>
            <a:endParaRPr lang="ja-JP" altLang="en-US" sz="1300" kern="0" dirty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</p:txBody>
      </p:sp>
      <p:sp>
        <p:nvSpPr>
          <p:cNvPr id="7" name="Research question example…">
            <a:extLst>
              <a:ext uri="{FF2B5EF4-FFF2-40B4-BE49-F238E27FC236}">
                <a16:creationId xmlns:a16="http://schemas.microsoft.com/office/drawing/2014/main" id="{D7C4E486-3BFC-DB3F-807B-596BB746E865}"/>
              </a:ext>
            </a:extLst>
          </p:cNvPr>
          <p:cNvSpPr txBox="1"/>
          <p:nvPr/>
        </p:nvSpPr>
        <p:spPr>
          <a:xfrm>
            <a:off x="6261070" y="2231755"/>
            <a:ext cx="3989664" cy="771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ja-JP" altLang="en-US" sz="13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リサーチ目的の例</a:t>
            </a: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endParaRPr lang="ja-JP" altLang="en-US" sz="1300" kern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ja-JP" altLang="en-US" sz="13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インテリア装飾やデザインを、よりトレンディで新鮮なものに改善する方法を理解したい。</a:t>
            </a:r>
            <a:endParaRPr lang="ja-JP" altLang="en-US" sz="1300" b="1" kern="0" dirty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0DFDCACE-C429-B58C-16FD-4BD8B852D0B2}"/>
              </a:ext>
            </a:extLst>
          </p:cNvPr>
          <p:cNvSpPr txBox="1">
            <a:spLocks/>
          </p:cNvSpPr>
          <p:nvPr/>
        </p:nvSpPr>
        <p:spPr>
          <a:xfrm>
            <a:off x="431520" y="1281062"/>
            <a:ext cx="29064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参考例</a:t>
            </a: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42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5470AB2-4CC5-DDFB-E6F1-7A87F805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81" t="8602" r="8543" b="8494"/>
          <a:stretch>
            <a:fillRect/>
          </a:stretch>
        </p:blipFill>
        <p:spPr>
          <a:xfrm>
            <a:off x="-1865843" y="-231498"/>
            <a:ext cx="7318432" cy="7320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9" h="21591" extrusionOk="0">
                <a:moveTo>
                  <a:pt x="10794" y="0"/>
                </a:moveTo>
                <a:cubicBezTo>
                  <a:pt x="10016" y="-5"/>
                  <a:pt x="9239" y="56"/>
                  <a:pt x="8603" y="183"/>
                </a:cubicBezTo>
                <a:cubicBezTo>
                  <a:pt x="5803" y="744"/>
                  <a:pt x="3381" y="2375"/>
                  <a:pt x="1783" y="4777"/>
                </a:cubicBezTo>
                <a:cubicBezTo>
                  <a:pt x="567" y="6604"/>
                  <a:pt x="0" y="8513"/>
                  <a:pt x="0" y="10781"/>
                </a:cubicBezTo>
                <a:cubicBezTo>
                  <a:pt x="0" y="12226"/>
                  <a:pt x="192" y="13331"/>
                  <a:pt x="664" y="14604"/>
                </a:cubicBezTo>
                <a:cubicBezTo>
                  <a:pt x="2144" y="18600"/>
                  <a:pt x="5860" y="21336"/>
                  <a:pt x="10106" y="21555"/>
                </a:cubicBezTo>
                <a:cubicBezTo>
                  <a:pt x="10574" y="21580"/>
                  <a:pt x="11012" y="21595"/>
                  <a:pt x="11080" y="21590"/>
                </a:cubicBezTo>
                <a:cubicBezTo>
                  <a:pt x="12379" y="21493"/>
                  <a:pt x="13158" y="21351"/>
                  <a:pt x="14113" y="21036"/>
                </a:cubicBezTo>
                <a:cubicBezTo>
                  <a:pt x="15847" y="20464"/>
                  <a:pt x="17548" y="19336"/>
                  <a:pt x="18736" y="17973"/>
                </a:cubicBezTo>
                <a:cubicBezTo>
                  <a:pt x="19915" y="16620"/>
                  <a:pt x="20735" y="15040"/>
                  <a:pt x="21138" y="13344"/>
                </a:cubicBezTo>
                <a:cubicBezTo>
                  <a:pt x="21600" y="11406"/>
                  <a:pt x="21507" y="9215"/>
                  <a:pt x="20885" y="7332"/>
                </a:cubicBezTo>
                <a:cubicBezTo>
                  <a:pt x="19699" y="3748"/>
                  <a:pt x="16645" y="995"/>
                  <a:pt x="12988" y="213"/>
                </a:cubicBezTo>
                <a:cubicBezTo>
                  <a:pt x="12351" y="77"/>
                  <a:pt x="11572" y="6"/>
                  <a:pt x="10794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" name="Text">
            <a:extLst>
              <a:ext uri="{FF2B5EF4-FFF2-40B4-BE49-F238E27FC236}">
                <a16:creationId xmlns:a16="http://schemas.microsoft.com/office/drawing/2014/main" id="{C12D604B-D4AA-AB88-1ED4-F5310C344464}"/>
              </a:ext>
            </a:extLst>
          </p:cNvPr>
          <p:cNvSpPr txBox="1"/>
          <p:nvPr/>
        </p:nvSpPr>
        <p:spPr>
          <a:xfrm>
            <a:off x="431131" y="2309081"/>
            <a:ext cx="4689603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4000"/>
            </a:pPr>
            <a:endParaRPr sz="2000" kern="0">
              <a:solidFill>
                <a:srgbClr val="000000"/>
              </a:solidFill>
              <a:latin typeface="Canela Text Regular"/>
              <a:sym typeface="Canela Text Regular"/>
            </a:endParaRPr>
          </a:p>
        </p:txBody>
      </p:sp>
      <p:sp>
        <p:nvSpPr>
          <p:cNvPr id="7" name="Start from core">
            <a:extLst>
              <a:ext uri="{FF2B5EF4-FFF2-40B4-BE49-F238E27FC236}">
                <a16:creationId xmlns:a16="http://schemas.microsoft.com/office/drawing/2014/main" id="{8F1C9844-3A5E-0296-63A0-3A979F1C4A2E}"/>
              </a:ext>
            </a:extLst>
          </p:cNvPr>
          <p:cNvSpPr txBox="1"/>
          <p:nvPr/>
        </p:nvSpPr>
        <p:spPr>
          <a:xfrm>
            <a:off x="1457783" y="2856620"/>
            <a:ext cx="1777731" cy="529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7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ctr" defTabSz="1219170" hangingPunct="0">
              <a:lnSpc>
                <a:spcPct val="90000"/>
              </a:lnSpc>
            </a:pPr>
            <a:r>
              <a:rPr lang="en-US" sz="1600" kern="0" dirty="0">
                <a:latin typeface="Graphik-SemiboldItalic"/>
              </a:rPr>
              <a:t>コアからスタート</a:t>
            </a:r>
          </a:p>
          <a:p>
            <a:pPr algn="ctr" defTabSz="1219170" hangingPunct="0">
              <a:lnSpc>
                <a:spcPct val="90000"/>
              </a:lnSpc>
            </a:pPr>
            <a:r>
              <a:rPr sz="1851" kern="0" dirty="0">
                <a:latin typeface="Graphik-SemiboldItalic"/>
              </a:rPr>
              <a:t>Start from core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1AB012BE-DF7F-8777-03AB-8E786CD5EF9B}"/>
              </a:ext>
            </a:extLst>
          </p:cNvPr>
          <p:cNvSpPr/>
          <p:nvPr/>
        </p:nvSpPr>
        <p:spPr>
          <a:xfrm>
            <a:off x="1793372" y="3489491"/>
            <a:ext cx="3659216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 defTabSz="1219170" hangingPunct="0">
              <a:lnSpc>
                <a:spcPct val="90000"/>
              </a:lnSpc>
            </a:pPr>
            <a:endParaRPr sz="1200" kern="0">
              <a:solidFill>
                <a:srgbClr val="000000"/>
              </a:solidFill>
              <a:latin typeface="Canela Text Regular"/>
              <a:sym typeface="Canela Text Regular"/>
            </a:endParaRPr>
          </a:p>
        </p:txBody>
      </p:sp>
      <p:sp>
        <p:nvSpPr>
          <p:cNvPr id="10" name="Features">
            <a:extLst>
              <a:ext uri="{FF2B5EF4-FFF2-40B4-BE49-F238E27FC236}">
                <a16:creationId xmlns:a16="http://schemas.microsoft.com/office/drawing/2014/main" id="{E5139475-89A7-3EDA-5C12-A505833C8707}"/>
              </a:ext>
            </a:extLst>
          </p:cNvPr>
          <p:cNvSpPr txBox="1"/>
          <p:nvPr/>
        </p:nvSpPr>
        <p:spPr>
          <a:xfrm>
            <a:off x="4125299" y="2856620"/>
            <a:ext cx="1045158" cy="529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7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ctr" defTabSz="1219170" hangingPunct="0">
              <a:lnSpc>
                <a:spcPct val="90000"/>
              </a:lnSpc>
            </a:pPr>
            <a:r>
              <a:rPr lang="en-US" sz="1600" kern="0" dirty="0">
                <a:latin typeface="Graphik-SemiboldItalic"/>
              </a:rPr>
              <a:t>特徴</a:t>
            </a:r>
          </a:p>
          <a:p>
            <a:pPr algn="ctr" defTabSz="1219170" hangingPunct="0">
              <a:lnSpc>
                <a:spcPct val="90000"/>
              </a:lnSpc>
            </a:pPr>
            <a:r>
              <a:rPr sz="1851" kern="0" dirty="0">
                <a:latin typeface="Graphik-SemiboldItalic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547773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5470AB2-4CC5-DDFB-E6F1-7A87F805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81" t="8602" r="8543" b="8494"/>
          <a:stretch>
            <a:fillRect/>
          </a:stretch>
        </p:blipFill>
        <p:spPr>
          <a:xfrm>
            <a:off x="-1865843" y="-231498"/>
            <a:ext cx="7318432" cy="7320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9" h="21591" extrusionOk="0">
                <a:moveTo>
                  <a:pt x="10794" y="0"/>
                </a:moveTo>
                <a:cubicBezTo>
                  <a:pt x="10016" y="-5"/>
                  <a:pt x="9239" y="56"/>
                  <a:pt x="8603" y="183"/>
                </a:cubicBezTo>
                <a:cubicBezTo>
                  <a:pt x="5803" y="744"/>
                  <a:pt x="3381" y="2375"/>
                  <a:pt x="1783" y="4777"/>
                </a:cubicBezTo>
                <a:cubicBezTo>
                  <a:pt x="567" y="6604"/>
                  <a:pt x="0" y="8513"/>
                  <a:pt x="0" y="10781"/>
                </a:cubicBezTo>
                <a:cubicBezTo>
                  <a:pt x="0" y="12226"/>
                  <a:pt x="192" y="13331"/>
                  <a:pt x="664" y="14604"/>
                </a:cubicBezTo>
                <a:cubicBezTo>
                  <a:pt x="2144" y="18600"/>
                  <a:pt x="5860" y="21336"/>
                  <a:pt x="10106" y="21555"/>
                </a:cubicBezTo>
                <a:cubicBezTo>
                  <a:pt x="10574" y="21580"/>
                  <a:pt x="11012" y="21595"/>
                  <a:pt x="11080" y="21590"/>
                </a:cubicBezTo>
                <a:cubicBezTo>
                  <a:pt x="12379" y="21493"/>
                  <a:pt x="13158" y="21351"/>
                  <a:pt x="14113" y="21036"/>
                </a:cubicBezTo>
                <a:cubicBezTo>
                  <a:pt x="15847" y="20464"/>
                  <a:pt x="17548" y="19336"/>
                  <a:pt x="18736" y="17973"/>
                </a:cubicBezTo>
                <a:cubicBezTo>
                  <a:pt x="19915" y="16620"/>
                  <a:pt x="20735" y="15040"/>
                  <a:pt x="21138" y="13344"/>
                </a:cubicBezTo>
                <a:cubicBezTo>
                  <a:pt x="21600" y="11406"/>
                  <a:pt x="21507" y="9215"/>
                  <a:pt x="20885" y="7332"/>
                </a:cubicBezTo>
                <a:cubicBezTo>
                  <a:pt x="19699" y="3748"/>
                  <a:pt x="16645" y="995"/>
                  <a:pt x="12988" y="213"/>
                </a:cubicBezTo>
                <a:cubicBezTo>
                  <a:pt x="12351" y="77"/>
                  <a:pt x="11572" y="6"/>
                  <a:pt x="10794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" name="Text">
            <a:extLst>
              <a:ext uri="{FF2B5EF4-FFF2-40B4-BE49-F238E27FC236}">
                <a16:creationId xmlns:a16="http://schemas.microsoft.com/office/drawing/2014/main" id="{C12D604B-D4AA-AB88-1ED4-F5310C344464}"/>
              </a:ext>
            </a:extLst>
          </p:cNvPr>
          <p:cNvSpPr txBox="1"/>
          <p:nvPr/>
        </p:nvSpPr>
        <p:spPr>
          <a:xfrm>
            <a:off x="431131" y="2309081"/>
            <a:ext cx="4689603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4000"/>
            </a:pPr>
            <a:endParaRPr sz="2000" kern="0">
              <a:solidFill>
                <a:srgbClr val="000000"/>
              </a:solidFill>
              <a:latin typeface="Canela Text Regular"/>
              <a:sym typeface="Canela Text Regular"/>
            </a:endParaRP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1AB012BE-DF7F-8777-03AB-8E786CD5EF9B}"/>
              </a:ext>
            </a:extLst>
          </p:cNvPr>
          <p:cNvSpPr/>
          <p:nvPr/>
        </p:nvSpPr>
        <p:spPr>
          <a:xfrm>
            <a:off x="1793372" y="3489491"/>
            <a:ext cx="3659216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 defTabSz="1219170" hangingPunct="0">
              <a:lnSpc>
                <a:spcPct val="90000"/>
              </a:lnSpc>
              <a:defRPr/>
            </a:pPr>
            <a:endParaRPr sz="1200" kern="0">
              <a:solidFill>
                <a:srgbClr val="000000"/>
              </a:solidFill>
              <a:latin typeface="Canela Text Regular"/>
              <a:sym typeface="Canela Text Regular"/>
            </a:endParaRPr>
          </a:p>
        </p:txBody>
      </p:sp>
      <p:sp>
        <p:nvSpPr>
          <p:cNvPr id="11" name="What do university students do in the afternoon?…">
            <a:extLst>
              <a:ext uri="{FF2B5EF4-FFF2-40B4-BE49-F238E27FC236}">
                <a16:creationId xmlns:a16="http://schemas.microsoft.com/office/drawing/2014/main" id="{F8F2D7CB-D12A-8B61-7726-FE9E91803BB2}"/>
              </a:ext>
            </a:extLst>
          </p:cNvPr>
          <p:cNvSpPr txBox="1"/>
          <p:nvPr/>
        </p:nvSpPr>
        <p:spPr>
          <a:xfrm>
            <a:off x="6587854" y="1522639"/>
            <a:ext cx="4104213" cy="473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</a:t>
            </a:r>
            <a:r>
              <a:rPr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What do university students do in the afternoon?</a:t>
            </a:r>
          </a:p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</a:t>
            </a:r>
            <a:r>
              <a:rPr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What do they want in the afternoon?</a:t>
            </a:r>
          </a:p>
        </p:txBody>
      </p:sp>
      <p:sp>
        <p:nvSpPr>
          <p:cNvPr id="12" name="What do they like / dislike about the old coffee shop now?…">
            <a:extLst>
              <a:ext uri="{FF2B5EF4-FFF2-40B4-BE49-F238E27FC236}">
                <a16:creationId xmlns:a16="http://schemas.microsoft.com/office/drawing/2014/main" id="{2AD09EAE-8409-EADC-1D6D-0AFC2730595B}"/>
              </a:ext>
            </a:extLst>
          </p:cNvPr>
          <p:cNvSpPr txBox="1"/>
          <p:nvPr/>
        </p:nvSpPr>
        <p:spPr>
          <a:xfrm>
            <a:off x="6559139" y="5842627"/>
            <a:ext cx="5406436" cy="729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・Who spends time at the old coffee shop and who doesn’t?</a:t>
            </a:r>
          </a:p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</a:t>
            </a:r>
            <a:r>
              <a:rPr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What do they like / dislike about the old coffee shop now?</a:t>
            </a:r>
          </a:p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</a:t>
            </a:r>
            <a:r>
              <a:rPr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If they are the new owner, how would they change it?</a:t>
            </a:r>
          </a:p>
        </p:txBody>
      </p:sp>
      <p:sp>
        <p:nvSpPr>
          <p:cNvPr id="13" name="What types of places attract them to spend significant time?…">
            <a:extLst>
              <a:ext uri="{FF2B5EF4-FFF2-40B4-BE49-F238E27FC236}">
                <a16:creationId xmlns:a16="http://schemas.microsoft.com/office/drawing/2014/main" id="{8FFA1C10-8DA7-FEF6-5063-4A946039C3F7}"/>
              </a:ext>
            </a:extLst>
          </p:cNvPr>
          <p:cNvSpPr txBox="1"/>
          <p:nvPr/>
        </p:nvSpPr>
        <p:spPr>
          <a:xfrm>
            <a:off x="6587854" y="3451702"/>
            <a:ext cx="4689746" cy="473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</a:t>
            </a:r>
            <a:r>
              <a:rPr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What types of places attract them to spend significant time?</a:t>
            </a:r>
          </a:p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</a:t>
            </a:r>
            <a:r>
              <a:rPr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What kinds of services and amenities do they appreciate?</a:t>
            </a:r>
          </a:p>
        </p:txBody>
      </p:sp>
      <p:sp>
        <p:nvSpPr>
          <p:cNvPr id="14" name="CORE NEEDS">
            <a:extLst>
              <a:ext uri="{FF2B5EF4-FFF2-40B4-BE49-F238E27FC236}">
                <a16:creationId xmlns:a16="http://schemas.microsoft.com/office/drawing/2014/main" id="{051AAE97-EDCF-0905-E26A-98916E6B24B4}"/>
              </a:ext>
            </a:extLst>
          </p:cNvPr>
          <p:cNvSpPr txBox="1"/>
          <p:nvPr/>
        </p:nvSpPr>
        <p:spPr>
          <a:xfrm>
            <a:off x="6587856" y="461967"/>
            <a:ext cx="2567867" cy="25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3000">
                <a:solidFill>
                  <a:srgbClr val="3E39BE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defTabSz="1219170" hangingPunct="0">
              <a:lnSpc>
                <a:spcPct val="90000"/>
              </a:lnSpc>
            </a:pPr>
            <a:r>
              <a:rPr lang="ja-JP" altLang="en-US" sz="15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</a:rPr>
              <a:t>コアニーズ</a:t>
            </a:r>
            <a:r>
              <a:rPr lang="en-US" altLang="ja-JP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</a:rPr>
              <a:t> / </a:t>
            </a:r>
            <a:r>
              <a:rPr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</a:rPr>
              <a:t>CORE NEEDS</a:t>
            </a:r>
          </a:p>
        </p:txBody>
      </p:sp>
      <p:sp>
        <p:nvSpPr>
          <p:cNvPr id="15" name="WHAT GOOD LOOKS LIKE">
            <a:extLst>
              <a:ext uri="{FF2B5EF4-FFF2-40B4-BE49-F238E27FC236}">
                <a16:creationId xmlns:a16="http://schemas.microsoft.com/office/drawing/2014/main" id="{C0C66EED-7A4E-A4F6-0D41-88A460B900D0}"/>
              </a:ext>
            </a:extLst>
          </p:cNvPr>
          <p:cNvSpPr txBox="1"/>
          <p:nvPr/>
        </p:nvSpPr>
        <p:spPr>
          <a:xfrm>
            <a:off x="6587856" y="2349833"/>
            <a:ext cx="4912482" cy="25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3000">
                <a:solidFill>
                  <a:srgbClr val="3E39BE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defTabSz="1219170" hangingPunct="0">
              <a:lnSpc>
                <a:spcPct val="90000"/>
              </a:lnSpc>
            </a:pPr>
            <a:r>
              <a:rPr lang="ja-JP" altLang="en-US" sz="15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</a:rPr>
              <a:t>良いものはどんなものか</a:t>
            </a:r>
            <a:r>
              <a:rPr lang="en-US" altLang="ja-JP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</a:rPr>
              <a:t> / </a:t>
            </a:r>
            <a:r>
              <a:rPr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</a:rPr>
              <a:t>WHAT GOOD LOOKS LIKE</a:t>
            </a:r>
          </a:p>
        </p:txBody>
      </p:sp>
      <p:sp>
        <p:nvSpPr>
          <p:cNvPr id="17" name="FEEDBACK ON CURRENT SITUATION">
            <a:extLst>
              <a:ext uri="{FF2B5EF4-FFF2-40B4-BE49-F238E27FC236}">
                <a16:creationId xmlns:a16="http://schemas.microsoft.com/office/drawing/2014/main" id="{0315DEC8-ABDF-8FED-4F2E-549FBB959FD8}"/>
              </a:ext>
            </a:extLst>
          </p:cNvPr>
          <p:cNvSpPr txBox="1"/>
          <p:nvPr/>
        </p:nvSpPr>
        <p:spPr>
          <a:xfrm>
            <a:off x="6587856" y="4299020"/>
            <a:ext cx="4278613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3000">
                <a:solidFill>
                  <a:srgbClr val="3E39BE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defTabSz="1219170" hangingPunct="0"/>
            <a:r>
              <a:rPr lang="ja-JP" altLang="en-US" sz="15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</a:rPr>
              <a:t>現状に対するフィードバック</a:t>
            </a:r>
            <a:r>
              <a:rPr lang="en-US" altLang="ja-JP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</a:rPr>
              <a:t>/ </a:t>
            </a:r>
            <a:endParaRPr lang="ja-JP" altLang="en-US" sz="1500" b="1" kern="0">
              <a:solidFill>
                <a:schemeClr val="tx1">
                  <a:lumMod val="95000"/>
                  <a:lumOff val="5000"/>
                </a:schemeClr>
              </a:solidFill>
              <a:latin typeface="Graphik-SemiboldItalic"/>
            </a:endParaRPr>
          </a:p>
          <a:p>
            <a:pPr defTabSz="1219170" hangingPunct="0"/>
            <a:r>
              <a:rPr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-SemiboldItalic"/>
              </a:rPr>
              <a:t>FEEDBACK ON CURRENT SITUATION</a:t>
            </a:r>
          </a:p>
        </p:txBody>
      </p:sp>
      <p:sp>
        <p:nvSpPr>
          <p:cNvPr id="2" name="Start from core">
            <a:extLst>
              <a:ext uri="{FF2B5EF4-FFF2-40B4-BE49-F238E27FC236}">
                <a16:creationId xmlns:a16="http://schemas.microsoft.com/office/drawing/2014/main" id="{03689EAC-77CB-F513-B8A8-8E55C024046A}"/>
              </a:ext>
            </a:extLst>
          </p:cNvPr>
          <p:cNvSpPr txBox="1"/>
          <p:nvPr/>
        </p:nvSpPr>
        <p:spPr>
          <a:xfrm>
            <a:off x="1457783" y="2856620"/>
            <a:ext cx="1777731" cy="529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7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ctr" defTabSz="1219170" hangingPunct="0">
              <a:lnSpc>
                <a:spcPct val="90000"/>
              </a:lnSpc>
            </a:pPr>
            <a:r>
              <a:rPr lang="en-US" sz="1600" kern="0" dirty="0">
                <a:latin typeface="Graphik-SemiboldItalic"/>
              </a:rPr>
              <a:t>コアからスタート</a:t>
            </a:r>
          </a:p>
          <a:p>
            <a:pPr algn="ctr" defTabSz="1219170" hangingPunct="0">
              <a:lnSpc>
                <a:spcPct val="90000"/>
              </a:lnSpc>
            </a:pPr>
            <a:r>
              <a:rPr sz="1851" kern="0" dirty="0">
                <a:latin typeface="Graphik-SemiboldItalic"/>
              </a:rPr>
              <a:t>Start from core</a:t>
            </a:r>
          </a:p>
        </p:txBody>
      </p:sp>
      <p:sp>
        <p:nvSpPr>
          <p:cNvPr id="3" name="Features">
            <a:extLst>
              <a:ext uri="{FF2B5EF4-FFF2-40B4-BE49-F238E27FC236}">
                <a16:creationId xmlns:a16="http://schemas.microsoft.com/office/drawing/2014/main" id="{BD0F18A4-56E3-FD73-DACD-B92481452E08}"/>
              </a:ext>
            </a:extLst>
          </p:cNvPr>
          <p:cNvSpPr txBox="1"/>
          <p:nvPr/>
        </p:nvSpPr>
        <p:spPr>
          <a:xfrm>
            <a:off x="4125299" y="2856620"/>
            <a:ext cx="1045158" cy="529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7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ctr" defTabSz="1219170" hangingPunct="0">
              <a:lnSpc>
                <a:spcPct val="90000"/>
              </a:lnSpc>
            </a:pPr>
            <a:r>
              <a:rPr lang="en-US" sz="1600" kern="0" dirty="0">
                <a:latin typeface="Graphik-SemiboldItalic"/>
              </a:rPr>
              <a:t>特徴</a:t>
            </a:r>
          </a:p>
          <a:p>
            <a:pPr algn="ctr" defTabSz="1219170" hangingPunct="0">
              <a:lnSpc>
                <a:spcPct val="90000"/>
              </a:lnSpc>
            </a:pPr>
            <a:r>
              <a:rPr sz="1851" kern="0" dirty="0">
                <a:latin typeface="Graphik-SemiboldItalic"/>
              </a:rPr>
              <a:t>Features</a:t>
            </a:r>
          </a:p>
        </p:txBody>
      </p:sp>
      <p:sp>
        <p:nvSpPr>
          <p:cNvPr id="4" name="What do university students do in the afternoon?…">
            <a:extLst>
              <a:ext uri="{FF2B5EF4-FFF2-40B4-BE49-F238E27FC236}">
                <a16:creationId xmlns:a16="http://schemas.microsoft.com/office/drawing/2014/main" id="{E0E2175B-3CB9-14D2-12BE-9175336336DB}"/>
              </a:ext>
            </a:extLst>
          </p:cNvPr>
          <p:cNvSpPr txBox="1"/>
          <p:nvPr/>
        </p:nvSpPr>
        <p:spPr>
          <a:xfrm>
            <a:off x="6587854" y="860587"/>
            <a:ext cx="4104213" cy="473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・大学生は午後何をする？</a:t>
            </a:r>
          </a:p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・彼らは午後に何を望んでいるのか？</a:t>
            </a:r>
            <a:endParaRPr lang="ja-JP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</p:txBody>
      </p:sp>
      <p:sp>
        <p:nvSpPr>
          <p:cNvPr id="16" name="What do university students do in the afternoon?…">
            <a:extLst>
              <a:ext uri="{FF2B5EF4-FFF2-40B4-BE49-F238E27FC236}">
                <a16:creationId xmlns:a16="http://schemas.microsoft.com/office/drawing/2014/main" id="{076F67B7-8E93-B34F-DE5D-8D4E9173F7B6}"/>
              </a:ext>
            </a:extLst>
          </p:cNvPr>
          <p:cNvSpPr txBox="1"/>
          <p:nvPr/>
        </p:nvSpPr>
        <p:spPr>
          <a:xfrm>
            <a:off x="6559139" y="2785883"/>
            <a:ext cx="5140491" cy="473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・彼らはどのような場所に魅力を感じ、長い時間を過ごすのだろうか？</a:t>
            </a:r>
          </a:p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・彼らはどのようなサービスやアメニティを高く評価しているのか？</a:t>
            </a:r>
          </a:p>
        </p:txBody>
      </p:sp>
      <p:sp>
        <p:nvSpPr>
          <p:cNvPr id="18" name="What do they like / dislike about the old coffee shop now?…">
            <a:extLst>
              <a:ext uri="{FF2B5EF4-FFF2-40B4-BE49-F238E27FC236}">
                <a16:creationId xmlns:a16="http://schemas.microsoft.com/office/drawing/2014/main" id="{2BAB85D1-1743-D9E4-B6B8-E872356DBBA4}"/>
              </a:ext>
            </a:extLst>
          </p:cNvPr>
          <p:cNvSpPr txBox="1"/>
          <p:nvPr/>
        </p:nvSpPr>
        <p:spPr>
          <a:xfrm>
            <a:off x="6587854" y="4962589"/>
            <a:ext cx="5406436" cy="729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・昔の喫茶店で過ごす人、そうでない人。</a:t>
            </a:r>
          </a:p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・彼らは今の喫茶店のどこが好きか／嫌いか？</a:t>
            </a:r>
          </a:p>
          <a:p>
            <a:pPr defTabSz="1219170" hangingPunct="0">
              <a:lnSpc>
                <a:spcPct val="90000"/>
              </a:lnSpc>
              <a:spcBef>
                <a:spcPts val="651"/>
              </a:spcBef>
              <a:defRPr sz="2200"/>
            </a:pPr>
            <a:r>
              <a:rPr lang="ja-JP" altLang="en-US" sz="12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・もし彼らが新しいオーナーなら、どのように変えるだろうか？</a:t>
            </a:r>
            <a:endParaRPr lang="ja-JP" altLang="en-US" sz="1200" kern="0" dirty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80715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" grpId="0" animBg="1"/>
      <p:bldP spid="16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74B1D53C-5B74-EA89-CC70-5BB0DD722D91}"/>
              </a:ext>
            </a:extLst>
          </p:cNvPr>
          <p:cNvSpPr/>
          <p:nvPr/>
        </p:nvSpPr>
        <p:spPr>
          <a:xfrm rot="5789871">
            <a:off x="-760800" y="-2720863"/>
            <a:ext cx="3923019" cy="6174003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426797"/>
            <a:ext cx="2781795" cy="82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 dirty="0">
                <a:solidFill>
                  <a:schemeClr val="bg1"/>
                </a:solidFill>
              </a:rPr>
              <a:t>Refining the research objective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CE97B8FA-C5CE-B135-05F9-A88EEC05A415}"/>
              </a:ext>
            </a:extLst>
          </p:cNvPr>
          <p:cNvSpPr txBox="1">
            <a:spLocks/>
          </p:cNvSpPr>
          <p:nvPr/>
        </p:nvSpPr>
        <p:spPr>
          <a:xfrm>
            <a:off x="431520" y="1380553"/>
            <a:ext cx="29064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リサーチ目的を磨く</a:t>
            </a: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  <p:sp>
        <p:nvSpPr>
          <p:cNvPr id="6" name="Research question example…">
            <a:extLst>
              <a:ext uri="{FF2B5EF4-FFF2-40B4-BE49-F238E27FC236}">
                <a16:creationId xmlns:a16="http://schemas.microsoft.com/office/drawing/2014/main" id="{0F902FEA-BF0F-4632-A49D-1D923B885C87}"/>
              </a:ext>
            </a:extLst>
          </p:cNvPr>
          <p:cNvSpPr txBox="1"/>
          <p:nvPr/>
        </p:nvSpPr>
        <p:spPr>
          <a:xfrm>
            <a:off x="6261070" y="4229349"/>
            <a:ext cx="3989664" cy="13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sz="13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Research </a:t>
            </a:r>
            <a:r>
              <a:rPr lang="en-US" sz="13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objective</a:t>
            </a:r>
            <a:r>
              <a:rPr sz="13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 example</a:t>
            </a:r>
          </a:p>
          <a:p>
            <a:pPr defTabSz="1219170" hangingPunct="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endParaRPr sz="2000" kern="0" dirty="0">
              <a:solidFill>
                <a:srgbClr val="FFFFFF"/>
              </a:solidFill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200">
                <a:solidFill>
                  <a:srgbClr val="FFFFFF"/>
                </a:solidFill>
              </a:defRPr>
            </a:pP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sym typeface="Canela Text Regular"/>
              </a:rPr>
              <a:t>We want to understand what people near Keiyu like to do in the afternoons to provide offerings that will attract them to spend time at our coffee shop</a:t>
            </a:r>
          </a:p>
        </p:txBody>
      </p:sp>
      <p:sp>
        <p:nvSpPr>
          <p:cNvPr id="7" name="Design challenge…">
            <a:extLst>
              <a:ext uri="{FF2B5EF4-FFF2-40B4-BE49-F238E27FC236}">
                <a16:creationId xmlns:a16="http://schemas.microsoft.com/office/drawing/2014/main" id="{2C244396-8A15-47CF-B411-343CFA7EC479}"/>
              </a:ext>
            </a:extLst>
          </p:cNvPr>
          <p:cNvSpPr txBox="1"/>
          <p:nvPr/>
        </p:nvSpPr>
        <p:spPr>
          <a:xfrm>
            <a:off x="431519" y="4229349"/>
            <a:ext cx="4744195" cy="1964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en-US" sz="13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Brief</a:t>
            </a:r>
            <a:endParaRPr sz="1300" kern="0" dirty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endParaRPr sz="2000" kern="0" dirty="0">
              <a:solidFill>
                <a:schemeClr val="tx1">
                  <a:lumMod val="95000"/>
                  <a:lumOff val="5000"/>
                </a:schemeClr>
              </a:solidFill>
              <a:latin typeface="Graphik Extralight" panose="020B0303030202060203" pitchFamily="34" charset="77"/>
              <a:sym typeface="Canela Text Regular"/>
            </a:endParaRPr>
          </a:p>
          <a:p>
            <a:pPr defTabSz="1219170" hangingPunct="0">
              <a:defRPr sz="4200">
                <a:solidFill>
                  <a:srgbClr val="FFFFFF"/>
                </a:solidFill>
              </a:defRPr>
            </a:pP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sym typeface="Canela Text Regular"/>
              </a:rPr>
              <a:t>A</a:t>
            </a: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sym typeface="Canela Text Regular"/>
              </a:rPr>
              <a:t>n</a:t>
            </a: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sym typeface="Canela Text Regular"/>
              </a:rPr>
              <a:t> old coffee shop near </a:t>
            </a: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sym typeface="Canela Text Regular"/>
              </a:rPr>
              <a:t>Keiyu University</a:t>
            </a: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sym typeface="Canela Text Regular"/>
              </a:rPr>
              <a:t> </a:t>
            </a:r>
            <a:br>
              <a:rPr lang="en-GB" sz="1600" kern="0" dirty="0">
                <a:solidFill>
                  <a:schemeClr val="tx1">
                    <a:lumMod val="95000"/>
                    <a:lumOff val="5000"/>
                  </a:schemeClr>
                </a:solidFill>
                <a:sym typeface="Canela Text Regular"/>
              </a:rPr>
            </a:br>
            <a:r>
              <a:rPr sz="1600" kern="0" dirty="0">
                <a:solidFill>
                  <a:schemeClr val="tx1">
                    <a:lumMod val="95000"/>
                    <a:lumOff val="5000"/>
                  </a:schemeClr>
                </a:solidFill>
                <a:sym typeface="Canela Text Regular"/>
              </a:rPr>
              <a:t>wants to attract more students, especially in the mid afternoon</a:t>
            </a:r>
            <a:r>
              <a:rPr 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sym typeface="Canela Text Regular"/>
              </a:rPr>
              <a:t> because there is a dip in sales during that time.</a:t>
            </a:r>
            <a:endParaRPr sz="1600" kern="0" dirty="0">
              <a:solidFill>
                <a:schemeClr val="tx1">
                  <a:lumMod val="95000"/>
                  <a:lumOff val="5000"/>
                </a:schemeClr>
              </a:solidFill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endParaRPr sz="2000" kern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2800">
                <a:solidFill>
                  <a:srgbClr val="FFFFFF"/>
                </a:solidFill>
              </a:defRPr>
            </a:pPr>
            <a:r>
              <a:rPr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Canela Text Regular"/>
              </a:rPr>
              <a:t>What would you want to know through research</a:t>
            </a:r>
            <a:r>
              <a:rPr lang="en-GB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Canela Text Regular"/>
              </a:rPr>
              <a:t>?</a:t>
            </a:r>
            <a:r>
              <a:rPr sz="1400" kern="0" dirty="0">
                <a:solidFill>
                  <a:srgbClr val="FFFFFF"/>
                </a:solidFill>
                <a:latin typeface="+mj-lt"/>
                <a:sym typeface="Canela Text Regular"/>
              </a:rPr>
              <a:t>?</a:t>
            </a:r>
          </a:p>
        </p:txBody>
      </p:sp>
      <p:sp>
        <p:nvSpPr>
          <p:cNvPr id="8" name="Design challenge…">
            <a:extLst>
              <a:ext uri="{FF2B5EF4-FFF2-40B4-BE49-F238E27FC236}">
                <a16:creationId xmlns:a16="http://schemas.microsoft.com/office/drawing/2014/main" id="{29E2ECB2-1111-C26B-D0F0-BB1CB7491DB2}"/>
              </a:ext>
            </a:extLst>
          </p:cNvPr>
          <p:cNvSpPr txBox="1"/>
          <p:nvPr/>
        </p:nvSpPr>
        <p:spPr>
          <a:xfrm>
            <a:off x="431520" y="2231755"/>
            <a:ext cx="4744195" cy="147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ja-JP" altLang="en-US" sz="13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概要</a:t>
            </a: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endParaRPr lang="ja-JP" altLang="en-US" sz="1600" b="1" kern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en-US" altLang="ja-JP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Keiyu</a:t>
            </a:r>
            <a:r>
              <a:rPr lang="ja-JP" altLang="en-US" sz="16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大学の近くにある老舗の喫茶店が、特に昼下がりに売上が落ち込むため、もっと学生を呼び寄せたいと考えている</a:t>
            </a:r>
            <a:r>
              <a:rPr lang="ja-JP" altLang="en-US" sz="13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。</a:t>
            </a: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endParaRPr lang="ja-JP" altLang="en-US" sz="1300" kern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ja-JP" altLang="en-US" sz="13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リサーチを通じて何を知りたいですか？</a:t>
            </a:r>
            <a:endParaRPr lang="ja-JP" altLang="en-US" sz="1300" kern="0" dirty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</p:txBody>
      </p:sp>
      <p:sp>
        <p:nvSpPr>
          <p:cNvPr id="9" name="Research question example…">
            <a:extLst>
              <a:ext uri="{FF2B5EF4-FFF2-40B4-BE49-F238E27FC236}">
                <a16:creationId xmlns:a16="http://schemas.microsoft.com/office/drawing/2014/main" id="{1E7B0F52-8484-A27A-004F-29F1401BC596}"/>
              </a:ext>
            </a:extLst>
          </p:cNvPr>
          <p:cNvSpPr txBox="1"/>
          <p:nvPr/>
        </p:nvSpPr>
        <p:spPr>
          <a:xfrm>
            <a:off x="6261070" y="2231755"/>
            <a:ext cx="3989664" cy="1297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ja-JP" altLang="en-US" sz="1300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リサーチ目的の例</a:t>
            </a: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endParaRPr lang="ja-JP" altLang="en-US" sz="1300" kern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  <a:p>
            <a:pPr defTabSz="1219170" hangingPunct="0">
              <a:lnSpc>
                <a:spcPct val="90000"/>
              </a:lnSpc>
              <a:defRPr sz="2600">
                <a:solidFill>
                  <a:srgbClr val="FFFFFF"/>
                </a:solidFill>
              </a:defRPr>
            </a:pPr>
            <a:r>
              <a:rPr lang="ja-JP" altLang="en-US" sz="16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私たちは、</a:t>
            </a:r>
            <a:r>
              <a:rPr lang="en" altLang="ja-JP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Keiyu</a:t>
            </a:r>
            <a:r>
              <a:rPr lang="ja-JP" altLang="en-US" sz="1600" b="1" kern="0">
                <a:solidFill>
                  <a:schemeClr val="tx1">
                    <a:lumMod val="95000"/>
                    <a:lumOff val="5000"/>
                  </a:schemeClr>
                </a:solidFill>
                <a:latin typeface="Graphik" panose="020B0503030202060203" pitchFamily="34" charset="77"/>
                <a:sym typeface="Canela Text Regular"/>
              </a:rPr>
              <a:t>の近くの人々が午後に何をするのが好きなのかを理解し、喫茶店で時間を過ごしてもらえるようなサービスを提供したい</a:t>
            </a:r>
            <a:endParaRPr lang="ja-JP" altLang="en-US" sz="1600" b="1" kern="0" dirty="0">
              <a:solidFill>
                <a:schemeClr val="tx1">
                  <a:lumMod val="95000"/>
                  <a:lumOff val="5000"/>
                </a:schemeClr>
              </a:solidFill>
              <a:latin typeface="Graphik" panose="020B0503030202060203" pitchFamily="34" charset="77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7941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410F45B8-4C51-8E35-CEE3-E02E15E919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825" b="38679"/>
          <a:stretch/>
        </p:blipFill>
        <p:spPr>
          <a:xfrm rot="10800000">
            <a:off x="4004269" y="571022"/>
            <a:ext cx="3450417" cy="2293990"/>
          </a:xfrm>
          <a:prstGeom prst="rect">
            <a:avLst/>
          </a:prstGeom>
        </p:spPr>
      </p:pic>
      <p:pic>
        <p:nvPicPr>
          <p:cNvPr id="13" name="Picture 12" descr="A person cooking in a kitchen&#10;&#10;Description automatically generated">
            <a:extLst>
              <a:ext uri="{FF2B5EF4-FFF2-40B4-BE49-F238E27FC236}">
                <a16:creationId xmlns:a16="http://schemas.microsoft.com/office/drawing/2014/main" id="{98B91AD0-57F5-2FED-AB41-4CB7A601B1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075"/>
          <a:stretch/>
        </p:blipFill>
        <p:spPr>
          <a:xfrm>
            <a:off x="4007820" y="3624908"/>
            <a:ext cx="3446867" cy="2298859"/>
          </a:xfrm>
          <a:prstGeom prst="rect">
            <a:avLst/>
          </a:prstGeom>
        </p:spPr>
      </p:pic>
      <p:sp>
        <p:nvSpPr>
          <p:cNvPr id="9" name="Graphic 31">
            <a:extLst>
              <a:ext uri="{FF2B5EF4-FFF2-40B4-BE49-F238E27FC236}">
                <a16:creationId xmlns:a16="http://schemas.microsoft.com/office/drawing/2014/main" id="{406CE83E-CCDE-C6EE-7E9E-9204669A7D67}"/>
              </a:ext>
            </a:extLst>
          </p:cNvPr>
          <p:cNvSpPr/>
          <p:nvPr/>
        </p:nvSpPr>
        <p:spPr>
          <a:xfrm rot="582020">
            <a:off x="-7780260" y="-1657422"/>
            <a:ext cx="11041110" cy="11891875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EFA17C0-E741-D2C0-D20C-AA7A63946C02}"/>
              </a:ext>
            </a:extLst>
          </p:cNvPr>
          <p:cNvSpPr txBox="1">
            <a:spLocks/>
          </p:cNvSpPr>
          <p:nvPr/>
        </p:nvSpPr>
        <p:spPr>
          <a:xfrm>
            <a:off x="431521" y="2784617"/>
            <a:ext cx="2906498" cy="713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067" kern="0" dirty="0">
                <a:solidFill>
                  <a:srgbClr val="FFFFFF"/>
                </a:solidFill>
                <a:latin typeface="Graphik"/>
              </a:rPr>
              <a:t>Using a combination of methods allows us to get a more holistic perspective of the context. These methods can be used for digital services, with some modifications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801933"/>
            <a:ext cx="2616480" cy="82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>
                <a:solidFill>
                  <a:srgbClr val="FFFFFF"/>
                </a:solidFill>
              </a:rPr>
              <a:t>Qualitative</a:t>
            </a: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>
                <a:solidFill>
                  <a:srgbClr val="FFFFFF"/>
                </a:solidFill>
              </a:rPr>
              <a:t>research methods</a:t>
            </a:r>
          </a:p>
        </p:txBody>
      </p:sp>
      <p:pic>
        <p:nvPicPr>
          <p:cNvPr id="14346" name="Picture 10">
            <a:extLst>
              <a:ext uri="{FF2B5EF4-FFF2-40B4-BE49-F238E27FC236}">
                <a16:creationId xmlns:a16="http://schemas.microsoft.com/office/drawing/2014/main" id="{34F252A0-4B1B-8826-6D0B-62C08135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958" y="566154"/>
            <a:ext cx="3082505" cy="23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391F3BAC-D97B-50C4-949E-D7A79C0D3E15}"/>
              </a:ext>
            </a:extLst>
          </p:cNvPr>
          <p:cNvSpPr txBox="1">
            <a:spLocks/>
          </p:cNvSpPr>
          <p:nvPr/>
        </p:nvSpPr>
        <p:spPr>
          <a:xfrm>
            <a:off x="4240218" y="3049328"/>
            <a:ext cx="2957816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ja-JP" altLang="en-US" sz="1333" b="1" kern="0">
                <a:solidFill>
                  <a:schemeClr val="tx1"/>
                </a:solidFill>
                <a:latin typeface="Graphik-Semibold"/>
                <a:ea typeface="+mn-ea"/>
              </a:rPr>
              <a:t>インコンテクストインタビュー</a:t>
            </a:r>
            <a:endParaRPr lang="en-US" sz="1333" b="1" kern="0" dirty="0">
              <a:solidFill>
                <a:schemeClr val="tx1"/>
              </a:solidFill>
              <a:latin typeface="Graphik-Semibold"/>
              <a:ea typeface="+mn-ea"/>
            </a:endParaRPr>
          </a:p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In-context interview</a:t>
            </a:r>
            <a:endParaRPr lang="en-SG" sz="1333" kern="0" dirty="0">
              <a:solidFill>
                <a:schemeClr val="tx1"/>
              </a:solidFill>
              <a:latin typeface="Graphik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99592CED-CF28-E13F-944E-35F2A693A03C}"/>
              </a:ext>
            </a:extLst>
          </p:cNvPr>
          <p:cNvSpPr txBox="1">
            <a:spLocks/>
          </p:cNvSpPr>
          <p:nvPr/>
        </p:nvSpPr>
        <p:spPr>
          <a:xfrm>
            <a:off x="4686231" y="6083757"/>
            <a:ext cx="2086496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観察 / シャドーイング </a:t>
            </a:r>
          </a:p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Observation/Shadowing</a:t>
            </a:r>
            <a:endParaRPr lang="en-SG" sz="1333" kern="0" dirty="0">
              <a:solidFill>
                <a:schemeClr val="tx1"/>
              </a:solidFill>
              <a:latin typeface="Graphik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65E7E9-65CD-F274-5CA7-1CD31B21097C}"/>
              </a:ext>
            </a:extLst>
          </p:cNvPr>
          <p:cNvSpPr txBox="1">
            <a:spLocks/>
          </p:cNvSpPr>
          <p:nvPr/>
        </p:nvSpPr>
        <p:spPr>
          <a:xfrm>
            <a:off x="8779747" y="3048772"/>
            <a:ext cx="2344925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エキスパートインタビュー</a:t>
            </a:r>
          </a:p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Expert interview</a:t>
            </a:r>
            <a:endParaRPr lang="en-SG" sz="1333" kern="0" dirty="0">
              <a:solidFill>
                <a:schemeClr val="tx1"/>
              </a:solidFill>
              <a:latin typeface="Graphik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CF195B10-C244-15F6-E859-26F859D6D41E}"/>
              </a:ext>
            </a:extLst>
          </p:cNvPr>
          <p:cNvSpPr txBox="1">
            <a:spLocks/>
          </p:cNvSpPr>
          <p:nvPr/>
        </p:nvSpPr>
        <p:spPr>
          <a:xfrm>
            <a:off x="8749402" y="6094506"/>
            <a:ext cx="2672610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セルフドキュメンテーション</a:t>
            </a:r>
          </a:p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Self-documentation</a:t>
            </a:r>
            <a:endParaRPr lang="en-SG" sz="1333" kern="0" dirty="0">
              <a:solidFill>
                <a:schemeClr val="tx1"/>
              </a:solidFill>
              <a:latin typeface="Graphik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D2BE335-1A45-C7D9-F126-B1C29A257E1C}"/>
              </a:ext>
            </a:extLst>
          </p:cNvPr>
          <p:cNvSpPr txBox="1">
            <a:spLocks/>
          </p:cNvSpPr>
          <p:nvPr/>
        </p:nvSpPr>
        <p:spPr>
          <a:xfrm>
            <a:off x="431520" y="2192322"/>
            <a:ext cx="290649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定性調査の手法</a:t>
            </a: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5B5E9C61-0DAF-E040-E1A2-8843E2F2B92D}"/>
              </a:ext>
            </a:extLst>
          </p:cNvPr>
          <p:cNvSpPr txBox="1">
            <a:spLocks/>
          </p:cNvSpPr>
          <p:nvPr/>
        </p:nvSpPr>
        <p:spPr>
          <a:xfrm>
            <a:off x="431257" y="3937393"/>
            <a:ext cx="2727313" cy="888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067" kern="0">
                <a:solidFill>
                  <a:srgbClr val="FFFFFF"/>
                </a:solidFill>
                <a:latin typeface="Graphik"/>
              </a:rPr>
              <a:t>複数の手法を組み合わせることで、より全体的な視点からコンテクストを把握できます。これらの手法は、調整を加えることで、デジタルサービスとしても使用できます。</a:t>
            </a:r>
          </a:p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endParaRPr lang="ja-JP" altLang="en-US" sz="1067" kern="0">
              <a:solidFill>
                <a:srgbClr val="FFFFFF"/>
              </a:solidFill>
              <a:latin typeface="Graphik"/>
            </a:endParaRPr>
          </a:p>
        </p:txBody>
      </p:sp>
      <p:pic>
        <p:nvPicPr>
          <p:cNvPr id="17" name="Screen Recording 2023-10-31 at 16.54.22">
            <a:hlinkClick r:id="" action="ppaction://media"/>
            <a:extLst>
              <a:ext uri="{FF2B5EF4-FFF2-40B4-BE49-F238E27FC236}">
                <a16:creationId xmlns:a16="http://schemas.microsoft.com/office/drawing/2014/main" id="{AFD397A2-41B4-EFCD-9973-59A2625BD0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7.1135" end="1737.746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57887" y="3647844"/>
            <a:ext cx="1640485" cy="2305431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EA68A5B7-C3BF-C457-1778-36A486C2EB42}"/>
              </a:ext>
            </a:extLst>
          </p:cNvPr>
          <p:cNvSpPr txBox="1">
            <a:spLocks/>
          </p:cNvSpPr>
          <p:nvPr/>
        </p:nvSpPr>
        <p:spPr>
          <a:xfrm>
            <a:off x="431256" y="4927329"/>
            <a:ext cx="2727313" cy="527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067" kern="0" dirty="0">
                <a:solidFill>
                  <a:srgbClr val="FFFFFF"/>
                </a:solidFill>
                <a:latin typeface="Graphik"/>
              </a:rPr>
              <a:t>There are multiple methods and we endeavor to use our skill to select the right ones to fit all our clients needs</a:t>
            </a:r>
            <a:endParaRPr lang="en-US" sz="1067" kern="0" dirty="0">
              <a:solidFill>
                <a:srgbClr val="FFFFFF"/>
              </a:solidFill>
              <a:highlight>
                <a:srgbClr val="FFFF00"/>
              </a:highlight>
              <a:latin typeface="Graphik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D2647470-B945-71BB-DD24-A8C88F7BD0A7}"/>
              </a:ext>
            </a:extLst>
          </p:cNvPr>
          <p:cNvSpPr txBox="1">
            <a:spLocks/>
          </p:cNvSpPr>
          <p:nvPr/>
        </p:nvSpPr>
        <p:spPr>
          <a:xfrm>
            <a:off x="431256" y="5692466"/>
            <a:ext cx="2448577" cy="707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067" kern="0">
                <a:solidFill>
                  <a:srgbClr val="FFFFFF"/>
                </a:solidFill>
                <a:latin typeface="Graphik"/>
              </a:rPr>
              <a:t>クラアントのニーズに合った適切な手法を提案するために、我々の経験を活かし、複数の手法から選択します。</a:t>
            </a:r>
          </a:p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endParaRPr lang="ja-JP" altLang="en-US" sz="1067" kern="0">
              <a:solidFill>
                <a:srgbClr val="FFFFFF"/>
              </a:solidFill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475728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1">
            <a:extLst>
              <a:ext uri="{FF2B5EF4-FFF2-40B4-BE49-F238E27FC236}">
                <a16:creationId xmlns:a16="http://schemas.microsoft.com/office/drawing/2014/main" id="{10615AD0-E7F8-93A3-8A87-461AE7C9CB16}"/>
              </a:ext>
            </a:extLst>
          </p:cNvPr>
          <p:cNvSpPr/>
          <p:nvPr/>
        </p:nvSpPr>
        <p:spPr>
          <a:xfrm rot="582020">
            <a:off x="-7780260" y="-1657422"/>
            <a:ext cx="11041110" cy="11891875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EFA17C0-E741-D2C0-D20C-AA7A63946C02}"/>
              </a:ext>
            </a:extLst>
          </p:cNvPr>
          <p:cNvSpPr txBox="1">
            <a:spLocks/>
          </p:cNvSpPr>
          <p:nvPr/>
        </p:nvSpPr>
        <p:spPr>
          <a:xfrm>
            <a:off x="431521" y="2303973"/>
            <a:ext cx="2727313" cy="352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067" kern="0" dirty="0">
                <a:solidFill>
                  <a:srgbClr val="FFFFFF"/>
                </a:solidFill>
                <a:latin typeface="Graphik"/>
              </a:rPr>
              <a:t>Using a combination of prompts: from big idea, low-fidelity sketches, to click-through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801932"/>
            <a:ext cx="2616480" cy="82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 dirty="0">
                <a:solidFill>
                  <a:srgbClr val="FFFFFF"/>
                </a:solidFill>
              </a:rPr>
              <a:t>Exploring</a:t>
            </a:r>
            <a:br>
              <a:rPr lang="en-GB" sz="2667" kern="0" spc="-107" dirty="0">
                <a:solidFill>
                  <a:srgbClr val="FFFFFF"/>
                </a:solidFill>
              </a:rPr>
            </a:br>
            <a:r>
              <a:rPr lang="en-GB" sz="2667" kern="0" spc="-107" dirty="0">
                <a:solidFill>
                  <a:srgbClr val="FFFFFF"/>
                </a:solidFill>
              </a:rPr>
              <a:t>concepts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816735-82AB-F6AF-95B3-5BADE34771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1124" r="39347" b="13534"/>
          <a:stretch/>
        </p:blipFill>
        <p:spPr>
          <a:xfrm>
            <a:off x="4969488" y="558894"/>
            <a:ext cx="2792048" cy="1876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8AACBB-B1C1-D2DF-EADC-8CDD9F606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1357" r="41177" b="23533"/>
          <a:stretch/>
        </p:blipFill>
        <p:spPr>
          <a:xfrm>
            <a:off x="8027421" y="578170"/>
            <a:ext cx="3167840" cy="1881649"/>
          </a:xfrm>
          <a:prstGeom prst="rect">
            <a:avLst/>
          </a:prstGeom>
        </p:spPr>
      </p:pic>
      <p:pic>
        <p:nvPicPr>
          <p:cNvPr id="2051" name="Picture 3" descr="page229image680866192">
            <a:extLst>
              <a:ext uri="{FF2B5EF4-FFF2-40B4-BE49-F238E27FC236}">
                <a16:creationId xmlns:a16="http://schemas.microsoft.com/office/drawing/2014/main" id="{D15DC7FE-63BA-5A18-9222-A521AE849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112" y="2698202"/>
            <a:ext cx="6248149" cy="352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9CDF8EA5-DC26-4EF9-94D6-C242CB713981}"/>
              </a:ext>
            </a:extLst>
          </p:cNvPr>
          <p:cNvSpPr txBox="1">
            <a:spLocks/>
          </p:cNvSpPr>
          <p:nvPr/>
        </p:nvSpPr>
        <p:spPr>
          <a:xfrm>
            <a:off x="431520" y="1746848"/>
            <a:ext cx="29064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コンセプトの探求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E6B621-44EB-2C31-CFD5-6B84AE949047}"/>
              </a:ext>
            </a:extLst>
          </p:cNvPr>
          <p:cNvSpPr txBox="1">
            <a:spLocks/>
          </p:cNvSpPr>
          <p:nvPr/>
        </p:nvSpPr>
        <p:spPr>
          <a:xfrm>
            <a:off x="431520" y="2955240"/>
            <a:ext cx="2727313" cy="525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067" kern="0">
                <a:solidFill>
                  <a:srgbClr val="FFFFFF"/>
                </a:solidFill>
                <a:latin typeface="Graphik"/>
              </a:rPr>
              <a:t>ビッグアイデアから、ラフスケッチ、クリックスルーといった様々なプロンプトを組み合わせて、コンセプトを探求します</a:t>
            </a:r>
          </a:p>
        </p:txBody>
      </p:sp>
    </p:spTree>
    <p:extLst>
      <p:ext uri="{BB962C8B-B14F-4D97-AF65-F5344CB8AC3E}">
        <p14:creationId xmlns:p14="http://schemas.microsoft.com/office/powerpoint/2010/main" val="1555303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23D229C-FCA1-986F-C5A2-94C25FB16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1357" r="41177" b="31886"/>
          <a:stretch/>
        </p:blipFill>
        <p:spPr>
          <a:xfrm>
            <a:off x="5223915" y="2666246"/>
            <a:ext cx="2696731" cy="1388396"/>
          </a:xfrm>
          <a:prstGeom prst="rect">
            <a:avLst/>
          </a:prstGeom>
        </p:spPr>
      </p:pic>
      <p:pic>
        <p:nvPicPr>
          <p:cNvPr id="6" name="Picture 5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F1F1A1CA-A3D5-CD4A-20FF-453CE4A36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78" r="23402" b="18113"/>
          <a:stretch/>
        </p:blipFill>
        <p:spPr>
          <a:xfrm>
            <a:off x="8103481" y="2666246"/>
            <a:ext cx="3544434" cy="1854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7EA92-ACFB-7A39-24D4-B2FE6488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20" y="2054631"/>
            <a:ext cx="3386601" cy="1143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We specialise in </a:t>
            </a:r>
            <a:r>
              <a:rPr lang="en-GB" sz="1600" dirty="0">
                <a:solidFill>
                  <a:schemeClr val="accent1"/>
                </a:solidFill>
                <a:latin typeface="+mn-lt"/>
              </a:rPr>
              <a:t>Design Research </a:t>
            </a:r>
            <a:br>
              <a:rPr lang="en-GB" sz="1600" dirty="0"/>
            </a:br>
            <a:r>
              <a:rPr lang="en-GB" sz="1600" dirty="0"/>
              <a:t>in the service of helping our clients to understand the needs of the people who interact with their products and services.</a:t>
            </a:r>
            <a:br>
              <a:rPr lang="en-GB" sz="1600" dirty="0"/>
            </a:br>
            <a:endParaRPr lang="en-JP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414184-CADA-9E9C-9870-30C98E94C203}"/>
              </a:ext>
            </a:extLst>
          </p:cNvPr>
          <p:cNvSpPr txBox="1">
            <a:spLocks/>
          </p:cNvSpPr>
          <p:nvPr/>
        </p:nvSpPr>
        <p:spPr>
          <a:xfrm>
            <a:off x="431520" y="1365380"/>
            <a:ext cx="10972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1734591" latinLnBrk="0">
              <a:lnSpc>
                <a:spcPts val="3900"/>
              </a:lnSpc>
              <a:spcBef>
                <a:spcPts val="1951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endParaRPr lang="en-JP" kern="0" dirty="0"/>
          </a:p>
        </p:txBody>
      </p:sp>
      <p:pic>
        <p:nvPicPr>
          <p:cNvPr id="5" name="Picture 4" descr="A couple of girls wearing scarves&#10;&#10;Description automatically generated">
            <a:extLst>
              <a:ext uri="{FF2B5EF4-FFF2-40B4-BE49-F238E27FC236}">
                <a16:creationId xmlns:a16="http://schemas.microsoft.com/office/drawing/2014/main" id="{98DB3CDD-DEBD-7AB9-41F8-FA7B2E44F7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98" b="18584"/>
          <a:stretch/>
        </p:blipFill>
        <p:spPr>
          <a:xfrm rot="10800000" flipH="1">
            <a:off x="8103481" y="4678821"/>
            <a:ext cx="3544435" cy="1550274"/>
          </a:xfrm>
          <a:prstGeom prst="rect">
            <a:avLst/>
          </a:prstGeom>
        </p:spPr>
      </p:pic>
      <p:pic>
        <p:nvPicPr>
          <p:cNvPr id="7" name="Picture 6" descr="A group of people smiling for a photo&#10;&#10;Description automatically generated">
            <a:extLst>
              <a:ext uri="{FF2B5EF4-FFF2-40B4-BE49-F238E27FC236}">
                <a16:creationId xmlns:a16="http://schemas.microsoft.com/office/drawing/2014/main" id="{EA04BEFB-6A3B-1913-1C44-7EEB0785A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219003" y="482146"/>
            <a:ext cx="2701645" cy="2026234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979E2981-3F7C-2FC4-72AE-15EAA6998CEF}"/>
              </a:ext>
            </a:extLst>
          </p:cNvPr>
          <p:cNvSpPr/>
          <p:nvPr/>
        </p:nvSpPr>
        <p:spPr>
          <a:xfrm rot="15840599">
            <a:off x="-570455" y="-1868509"/>
            <a:ext cx="2524739" cy="4065907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54578D-08D7-2C37-A751-867D0610CA83}"/>
              </a:ext>
            </a:extLst>
          </p:cNvPr>
          <p:cNvSpPr/>
          <p:nvPr/>
        </p:nvSpPr>
        <p:spPr>
          <a:xfrm>
            <a:off x="2434696" y="656268"/>
            <a:ext cx="452487" cy="452487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BBBB7B-F141-1728-53B2-08AC1872329D}"/>
              </a:ext>
            </a:extLst>
          </p:cNvPr>
          <p:cNvSpPr/>
          <p:nvPr/>
        </p:nvSpPr>
        <p:spPr>
          <a:xfrm>
            <a:off x="2973197" y="271414"/>
            <a:ext cx="296179" cy="296179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pic>
        <p:nvPicPr>
          <p:cNvPr id="13" name="図 3">
            <a:extLst>
              <a:ext uri="{FF2B5EF4-FFF2-40B4-BE49-F238E27FC236}">
                <a16:creationId xmlns:a16="http://schemas.microsoft.com/office/drawing/2014/main" id="{2C679F19-0AE5-7ABD-7BF1-1BB11FED99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50" b="19956"/>
          <a:stretch/>
        </p:blipFill>
        <p:spPr>
          <a:xfrm>
            <a:off x="8092594" y="481305"/>
            <a:ext cx="3555321" cy="2026236"/>
          </a:xfrm>
          <a:prstGeom prst="rect">
            <a:avLst/>
          </a:prstGeom>
        </p:spPr>
      </p:pic>
      <p:pic>
        <p:nvPicPr>
          <p:cNvPr id="15" name="図 26" descr="ノートパソコンの画面を見ている男性&#10;&#10;低い精度で自動的に生成された説明">
            <a:extLst>
              <a:ext uri="{FF2B5EF4-FFF2-40B4-BE49-F238E27FC236}">
                <a16:creationId xmlns:a16="http://schemas.microsoft.com/office/drawing/2014/main" id="{3D90241E-26C7-AE02-5292-2136A6E5D1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572" b="39936"/>
          <a:stretch/>
        </p:blipFill>
        <p:spPr>
          <a:xfrm>
            <a:off x="5203187" y="4179938"/>
            <a:ext cx="2701643" cy="2104262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5AFA843B-45D0-30D1-C5BA-CC44DB705773}"/>
              </a:ext>
            </a:extLst>
          </p:cNvPr>
          <p:cNvSpPr txBox="1">
            <a:spLocks/>
          </p:cNvSpPr>
          <p:nvPr/>
        </p:nvSpPr>
        <p:spPr>
          <a:xfrm>
            <a:off x="4943220" y="2012728"/>
            <a:ext cx="2957816" cy="16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100" b="1" kern="0" dirty="0">
                <a:solidFill>
                  <a:schemeClr val="bg1"/>
                </a:solidFill>
                <a:latin typeface="Graphik-Semibold"/>
                <a:ea typeface="+mn-ea"/>
              </a:rPr>
              <a:t>Ethnographic Research</a:t>
            </a:r>
            <a:endParaRPr lang="en-SG" sz="1100" kern="0" dirty="0">
              <a:solidFill>
                <a:schemeClr val="bg1"/>
              </a:solidFill>
              <a:latin typeface="Graphik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B4BD417-EA5F-6029-95DC-FA4F36E81642}"/>
              </a:ext>
            </a:extLst>
          </p:cNvPr>
          <p:cNvSpPr txBox="1">
            <a:spLocks/>
          </p:cNvSpPr>
          <p:nvPr/>
        </p:nvSpPr>
        <p:spPr>
          <a:xfrm>
            <a:off x="449454" y="4143507"/>
            <a:ext cx="338660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1734591" latinLnBrk="0">
              <a:lnSpc>
                <a:spcPts val="3900"/>
              </a:lnSpc>
              <a:spcBef>
                <a:spcPts val="1951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sz="1600" kern="0"/>
              <a:t>私たちは、</a:t>
            </a:r>
            <a:r>
              <a:rPr lang="ja-JP" altLang="en-US" sz="1600" b="1" kern="0">
                <a:solidFill>
                  <a:srgbClr val="8928DD"/>
                </a:solidFill>
              </a:rPr>
              <a:t>デザイン・リサーチ</a:t>
            </a:r>
            <a:r>
              <a:rPr lang="ja-JP" altLang="en-US" sz="1600" kern="0"/>
              <a:t>を通じて、様々な製品やサービスに触れる人々のニーズを洗い出し、そして理解するお手伝いをしています。</a:t>
            </a:r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579891AC-ECE0-8309-77DF-E04DEBE0A5FC}"/>
              </a:ext>
            </a:extLst>
          </p:cNvPr>
          <p:cNvSpPr txBox="1">
            <a:spLocks/>
          </p:cNvSpPr>
          <p:nvPr/>
        </p:nvSpPr>
        <p:spPr>
          <a:xfrm>
            <a:off x="4955795" y="2250186"/>
            <a:ext cx="2957816" cy="165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100" b="1" kern="0" dirty="0">
                <a:solidFill>
                  <a:schemeClr val="bg1"/>
                </a:solidFill>
                <a:latin typeface="Graphik-Semibold"/>
                <a:ea typeface="+mn-ea"/>
              </a:rPr>
              <a:t>民族誌学的リサーチ</a:t>
            </a:r>
            <a:endParaRPr lang="en-SG" sz="1100" kern="0" dirty="0">
              <a:solidFill>
                <a:schemeClr val="bg1"/>
              </a:solidFill>
              <a:latin typeface="Graphik"/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20F91348-8284-104E-F244-5D7CF0CAC64B}"/>
              </a:ext>
            </a:extLst>
          </p:cNvPr>
          <p:cNvSpPr txBox="1">
            <a:spLocks/>
          </p:cNvSpPr>
          <p:nvPr/>
        </p:nvSpPr>
        <p:spPr>
          <a:xfrm>
            <a:off x="8391346" y="2016468"/>
            <a:ext cx="2957816" cy="16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altLang="ja-JP" sz="1100" b="1" kern="0" dirty="0">
                <a:solidFill>
                  <a:schemeClr val="bg1"/>
                </a:solidFill>
                <a:latin typeface="Graphik-Semibold"/>
                <a:ea typeface="+mn-ea"/>
              </a:rPr>
              <a:t>Guerilla interviews</a:t>
            </a:r>
            <a:endParaRPr lang="en-SG" altLang="ja-JP" sz="1100" kern="0" dirty="0">
              <a:solidFill>
                <a:schemeClr val="bg1"/>
              </a:solidFill>
              <a:latin typeface="Graphik"/>
            </a:endParaRPr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2347CF04-3281-9815-C04D-68761F20015C}"/>
              </a:ext>
            </a:extLst>
          </p:cNvPr>
          <p:cNvSpPr txBox="1">
            <a:spLocks/>
          </p:cNvSpPr>
          <p:nvPr/>
        </p:nvSpPr>
        <p:spPr>
          <a:xfrm>
            <a:off x="8403921" y="2253926"/>
            <a:ext cx="2957816" cy="165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100" b="1" kern="0" dirty="0">
                <a:solidFill>
                  <a:schemeClr val="bg1"/>
                </a:solidFill>
                <a:latin typeface="Graphik-Semibold"/>
                <a:ea typeface="+mn-ea"/>
              </a:rPr>
              <a:t>ゲリラインタビュー</a:t>
            </a:r>
            <a:endParaRPr lang="en-SG" sz="1100" kern="0" dirty="0">
              <a:solidFill>
                <a:schemeClr val="bg1"/>
              </a:solidFill>
              <a:latin typeface="Graphik"/>
            </a:endParaRPr>
          </a:p>
        </p:txBody>
      </p:sp>
      <p:sp>
        <p:nvSpPr>
          <p:cNvPr id="30" name="Title 5">
            <a:extLst>
              <a:ext uri="{FF2B5EF4-FFF2-40B4-BE49-F238E27FC236}">
                <a16:creationId xmlns:a16="http://schemas.microsoft.com/office/drawing/2014/main" id="{B471DAAB-AA06-9E7C-B693-E496BE67FC7C}"/>
              </a:ext>
            </a:extLst>
          </p:cNvPr>
          <p:cNvSpPr txBox="1">
            <a:spLocks/>
          </p:cNvSpPr>
          <p:nvPr/>
        </p:nvSpPr>
        <p:spPr>
          <a:xfrm>
            <a:off x="8446504" y="3950429"/>
            <a:ext cx="2957816" cy="16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GB" altLang="ja-JP" sz="1100" b="1" kern="0" dirty="0">
                <a:solidFill>
                  <a:schemeClr val="bg1"/>
                </a:solidFill>
                <a:latin typeface="Graphik-Semibold"/>
                <a:ea typeface="+mn-ea"/>
              </a:rPr>
              <a:t>In home interviews</a:t>
            </a:r>
          </a:p>
        </p:txBody>
      </p:sp>
      <p:sp>
        <p:nvSpPr>
          <p:cNvPr id="31" name="Title 5">
            <a:extLst>
              <a:ext uri="{FF2B5EF4-FFF2-40B4-BE49-F238E27FC236}">
                <a16:creationId xmlns:a16="http://schemas.microsoft.com/office/drawing/2014/main" id="{4EAC8EF8-09B0-F049-CA27-4EF0C4ADB8C7}"/>
              </a:ext>
            </a:extLst>
          </p:cNvPr>
          <p:cNvSpPr txBox="1">
            <a:spLocks/>
          </p:cNvSpPr>
          <p:nvPr/>
        </p:nvSpPr>
        <p:spPr>
          <a:xfrm>
            <a:off x="8459079" y="4187887"/>
            <a:ext cx="2957816" cy="165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100" b="1" kern="0" dirty="0">
                <a:solidFill>
                  <a:schemeClr val="bg1"/>
                </a:solidFill>
                <a:latin typeface="Graphik-Semibold"/>
                <a:ea typeface="+mn-ea"/>
              </a:rPr>
              <a:t>自宅でのインタビュー</a:t>
            </a:r>
            <a:endParaRPr lang="en-SG" sz="1100" kern="0" dirty="0">
              <a:solidFill>
                <a:schemeClr val="bg1"/>
              </a:solidFill>
              <a:latin typeface="Graphik"/>
            </a:endParaRPr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173F328A-5739-7CE6-C62E-F043EC0F65E5}"/>
              </a:ext>
            </a:extLst>
          </p:cNvPr>
          <p:cNvSpPr txBox="1">
            <a:spLocks/>
          </p:cNvSpPr>
          <p:nvPr/>
        </p:nvSpPr>
        <p:spPr>
          <a:xfrm>
            <a:off x="5109628" y="3567434"/>
            <a:ext cx="2957816" cy="16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GB" altLang="ja-JP" sz="1100" b="1" kern="0" dirty="0">
                <a:solidFill>
                  <a:schemeClr val="bg1"/>
                </a:solidFill>
                <a:latin typeface="Graphik-Semibold"/>
                <a:ea typeface="+mn-ea"/>
              </a:rPr>
              <a:t>User testing</a:t>
            </a:r>
          </a:p>
        </p:txBody>
      </p:sp>
      <p:sp>
        <p:nvSpPr>
          <p:cNvPr id="33" name="Title 5">
            <a:extLst>
              <a:ext uri="{FF2B5EF4-FFF2-40B4-BE49-F238E27FC236}">
                <a16:creationId xmlns:a16="http://schemas.microsoft.com/office/drawing/2014/main" id="{DB688466-B5AC-2504-1AAF-C9BD11922B5F}"/>
              </a:ext>
            </a:extLst>
          </p:cNvPr>
          <p:cNvSpPr txBox="1">
            <a:spLocks/>
          </p:cNvSpPr>
          <p:nvPr/>
        </p:nvSpPr>
        <p:spPr>
          <a:xfrm>
            <a:off x="5122203" y="3804892"/>
            <a:ext cx="2957816" cy="165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100" b="1" kern="0" dirty="0">
                <a:solidFill>
                  <a:schemeClr val="bg1"/>
                </a:solidFill>
                <a:latin typeface="Graphik-Semibold"/>
                <a:ea typeface="+mn-ea"/>
              </a:rPr>
              <a:t>ユーザーテスト</a:t>
            </a:r>
            <a:endParaRPr lang="en-SG" sz="1100" kern="0" dirty="0">
              <a:solidFill>
                <a:schemeClr val="bg1"/>
              </a:solidFill>
              <a:latin typeface="Graphik"/>
            </a:endParaRPr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A80A8C71-704D-ACB6-BA56-C0EC98598481}"/>
              </a:ext>
            </a:extLst>
          </p:cNvPr>
          <p:cNvSpPr txBox="1">
            <a:spLocks/>
          </p:cNvSpPr>
          <p:nvPr/>
        </p:nvSpPr>
        <p:spPr>
          <a:xfrm>
            <a:off x="5122203" y="5592622"/>
            <a:ext cx="2957816" cy="171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GB" altLang="ja-JP" sz="1100" b="1" kern="0" dirty="0">
                <a:solidFill>
                  <a:schemeClr val="bg1"/>
                </a:solidFill>
                <a:latin typeface="Graphik-Semibold"/>
                <a:ea typeface="+mn-ea"/>
              </a:rPr>
              <a:t>All Users</a:t>
            </a:r>
          </a:p>
        </p:txBody>
      </p:sp>
      <p:sp>
        <p:nvSpPr>
          <p:cNvPr id="35" name="Title 5">
            <a:extLst>
              <a:ext uri="{FF2B5EF4-FFF2-40B4-BE49-F238E27FC236}">
                <a16:creationId xmlns:a16="http://schemas.microsoft.com/office/drawing/2014/main" id="{52217556-1B2B-313A-E80C-E581AE433BE8}"/>
              </a:ext>
            </a:extLst>
          </p:cNvPr>
          <p:cNvSpPr txBox="1">
            <a:spLocks/>
          </p:cNvSpPr>
          <p:nvPr/>
        </p:nvSpPr>
        <p:spPr>
          <a:xfrm>
            <a:off x="5134778" y="5830080"/>
            <a:ext cx="2957816" cy="165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100" b="1" kern="0" dirty="0">
                <a:solidFill>
                  <a:schemeClr val="bg1"/>
                </a:solidFill>
                <a:latin typeface="Graphik-Semibold"/>
                <a:ea typeface="+mn-ea"/>
              </a:rPr>
              <a:t>すべての日本のユーザーが対象</a:t>
            </a:r>
            <a:endParaRPr lang="en-SG" sz="1100" kern="0" dirty="0">
              <a:solidFill>
                <a:schemeClr val="bg1"/>
              </a:solidFill>
              <a:latin typeface="Graphik"/>
            </a:endParaRPr>
          </a:p>
        </p:txBody>
      </p:sp>
      <p:sp>
        <p:nvSpPr>
          <p:cNvPr id="36" name="Title 5">
            <a:extLst>
              <a:ext uri="{FF2B5EF4-FFF2-40B4-BE49-F238E27FC236}">
                <a16:creationId xmlns:a16="http://schemas.microsoft.com/office/drawing/2014/main" id="{269F6715-E8CD-31AF-12DF-AF54A5BD901B}"/>
              </a:ext>
            </a:extLst>
          </p:cNvPr>
          <p:cNvSpPr txBox="1">
            <a:spLocks/>
          </p:cNvSpPr>
          <p:nvPr/>
        </p:nvSpPr>
        <p:spPr>
          <a:xfrm>
            <a:off x="8520277" y="5675305"/>
            <a:ext cx="2957816" cy="16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GB" altLang="ja-JP" sz="1100" b="1" kern="0" dirty="0">
                <a:solidFill>
                  <a:schemeClr val="bg1"/>
                </a:solidFill>
                <a:latin typeface="Graphik-Semibold"/>
                <a:ea typeface="+mn-ea"/>
              </a:rPr>
              <a:t>In context across APAC</a:t>
            </a:r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D630A4B7-D161-DB62-F6BA-B2A2AD5D82B4}"/>
              </a:ext>
            </a:extLst>
          </p:cNvPr>
          <p:cNvSpPr txBox="1">
            <a:spLocks/>
          </p:cNvSpPr>
          <p:nvPr/>
        </p:nvSpPr>
        <p:spPr>
          <a:xfrm>
            <a:off x="8532852" y="5912763"/>
            <a:ext cx="2957816" cy="165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SG" sz="1100" kern="0" dirty="0">
                <a:solidFill>
                  <a:schemeClr val="bg1"/>
                </a:solidFill>
                <a:latin typeface="Graphik"/>
              </a:rPr>
              <a:t>APAC地域の文脈も交えたリサーチ</a:t>
            </a:r>
          </a:p>
        </p:txBody>
      </p:sp>
    </p:spTree>
    <p:extLst>
      <p:ext uri="{BB962C8B-B14F-4D97-AF65-F5344CB8AC3E}">
        <p14:creationId xmlns:p14="http://schemas.microsoft.com/office/powerpoint/2010/main" val="162315051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3460720-B9F1-78C6-6D48-026A554E3DC5}"/>
              </a:ext>
            </a:extLst>
          </p:cNvPr>
          <p:cNvSpPr/>
          <p:nvPr/>
        </p:nvSpPr>
        <p:spPr>
          <a:xfrm rot="15840599">
            <a:off x="-272903" y="-1491383"/>
            <a:ext cx="2533970" cy="4056911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  <a:gd name="connsiteX0" fmla="*/ 4475412 w 4497096"/>
              <a:gd name="connsiteY0" fmla="*/ 4588400 h 6747559"/>
              <a:gd name="connsiteX1" fmla="*/ 2786564 w 4497096"/>
              <a:gd name="connsiteY1" fmla="*/ 6726524 h 6747559"/>
              <a:gd name="connsiteX2" fmla="*/ 1032026 w 4497096"/>
              <a:gd name="connsiteY2" fmla="*/ 5844281 h 6747559"/>
              <a:gd name="connsiteX3" fmla="*/ 1273251 w 4497096"/>
              <a:gd name="connsiteY3" fmla="*/ 3892720 h 6747559"/>
              <a:gd name="connsiteX4" fmla="*/ 3746 w 4497096"/>
              <a:gd name="connsiteY4" fmla="*/ 1504727 h 6747559"/>
              <a:gd name="connsiteX5" fmla="*/ 1731665 w 4497096"/>
              <a:gd name="connsiteY5" fmla="*/ 1 h 6747559"/>
              <a:gd name="connsiteX6" fmla="*/ 3681434 w 4497096"/>
              <a:gd name="connsiteY6" fmla="*/ 1362733 h 6747559"/>
              <a:gd name="connsiteX7" fmla="*/ 4475412 w 4497096"/>
              <a:gd name="connsiteY7" fmla="*/ 4588400 h 6747559"/>
              <a:gd name="connsiteX0" fmla="*/ 4475412 w 4513538"/>
              <a:gd name="connsiteY0" fmla="*/ 4588398 h 6747557"/>
              <a:gd name="connsiteX1" fmla="*/ 2786564 w 4513538"/>
              <a:gd name="connsiteY1" fmla="*/ 6726522 h 6747557"/>
              <a:gd name="connsiteX2" fmla="*/ 1032026 w 4513538"/>
              <a:gd name="connsiteY2" fmla="*/ 5844279 h 6747557"/>
              <a:gd name="connsiteX3" fmla="*/ 1273251 w 4513538"/>
              <a:gd name="connsiteY3" fmla="*/ 3892718 h 6747557"/>
              <a:gd name="connsiteX4" fmla="*/ 3746 w 4513538"/>
              <a:gd name="connsiteY4" fmla="*/ 1504725 h 6747557"/>
              <a:gd name="connsiteX5" fmla="*/ 1731665 w 4513538"/>
              <a:gd name="connsiteY5" fmla="*/ -1 h 6747557"/>
              <a:gd name="connsiteX6" fmla="*/ 3868812 w 4513538"/>
              <a:gd name="connsiteY6" fmla="*/ 1912988 h 6747557"/>
              <a:gd name="connsiteX7" fmla="*/ 4475412 w 4513538"/>
              <a:gd name="connsiteY7" fmla="*/ 4588398 h 674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13538" h="6747557">
                <a:moveTo>
                  <a:pt x="4475412" y="4588398"/>
                </a:moveTo>
                <a:cubicBezTo>
                  <a:pt x="4295037" y="5390654"/>
                  <a:pt x="3845538" y="6591015"/>
                  <a:pt x="2786564" y="6726522"/>
                </a:cubicBezTo>
                <a:cubicBezTo>
                  <a:pt x="1727590" y="6862029"/>
                  <a:pt x="1284245" y="6316580"/>
                  <a:pt x="1032026" y="5844279"/>
                </a:cubicBezTo>
                <a:cubicBezTo>
                  <a:pt x="779807" y="5371978"/>
                  <a:pt x="1503893" y="4798517"/>
                  <a:pt x="1273251" y="3892718"/>
                </a:cubicBezTo>
                <a:cubicBezTo>
                  <a:pt x="1042609" y="2986919"/>
                  <a:pt x="-72656" y="2153512"/>
                  <a:pt x="3746" y="1504725"/>
                </a:cubicBezTo>
                <a:cubicBezTo>
                  <a:pt x="80148" y="855938"/>
                  <a:pt x="486493" y="154618"/>
                  <a:pt x="1731665" y="-1"/>
                </a:cubicBezTo>
                <a:cubicBezTo>
                  <a:pt x="2867725" y="499559"/>
                  <a:pt x="3584567" y="1480386"/>
                  <a:pt x="3868812" y="1912988"/>
                </a:cubicBezTo>
                <a:cubicBezTo>
                  <a:pt x="4153057" y="2345590"/>
                  <a:pt x="4655787" y="3786142"/>
                  <a:pt x="4475412" y="4588398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40DBD4C-E7E4-DC61-DA4E-FA024FE21F60}"/>
              </a:ext>
            </a:extLst>
          </p:cNvPr>
          <p:cNvSpPr/>
          <p:nvPr/>
        </p:nvSpPr>
        <p:spPr>
          <a:xfrm rot="3191368">
            <a:off x="8740289" y="3789915"/>
            <a:ext cx="3857036" cy="43068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marL="0" marR="0" lvl="0" indent="0" algn="ctr" defTabSz="1219170" rtl="0" eaLnBrk="1" fontAlgn="auto" latinLnBrk="0" hangingPunct="0">
              <a:lnSpc>
                <a:spcPts val="3467"/>
              </a:lnSpc>
              <a:spcBef>
                <a:spcPts val="2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343AE"/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409C4A-E34D-C627-AD40-6F14549CF771}"/>
              </a:ext>
            </a:extLst>
          </p:cNvPr>
          <p:cNvSpPr/>
          <p:nvPr/>
        </p:nvSpPr>
        <p:spPr>
          <a:xfrm>
            <a:off x="999575" y="1240999"/>
            <a:ext cx="452487" cy="452487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591A62-595D-D1FE-76B6-F79AE6358365}"/>
              </a:ext>
            </a:extLst>
          </p:cNvPr>
          <p:cNvSpPr/>
          <p:nvPr/>
        </p:nvSpPr>
        <p:spPr>
          <a:xfrm>
            <a:off x="570071" y="1545397"/>
            <a:ext cx="296179" cy="296179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8589EA-3B52-E414-440F-AB9E1C5D1408}"/>
              </a:ext>
            </a:extLst>
          </p:cNvPr>
          <p:cNvSpPr/>
          <p:nvPr/>
        </p:nvSpPr>
        <p:spPr>
          <a:xfrm>
            <a:off x="9941889" y="-178249"/>
            <a:ext cx="992288" cy="992288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FCFE68-05EB-0A00-411A-23CAF1E47039}"/>
              </a:ext>
            </a:extLst>
          </p:cNvPr>
          <p:cNvSpPr/>
          <p:nvPr/>
        </p:nvSpPr>
        <p:spPr>
          <a:xfrm>
            <a:off x="8994454" y="-260341"/>
            <a:ext cx="735936" cy="735936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4" name="Graphic 7">
            <a:extLst>
              <a:ext uri="{FF2B5EF4-FFF2-40B4-BE49-F238E27FC236}">
                <a16:creationId xmlns:a16="http://schemas.microsoft.com/office/drawing/2014/main" id="{7DA64B83-2C30-EC73-B273-E4FD0D083B6B}"/>
              </a:ext>
            </a:extLst>
          </p:cNvPr>
          <p:cNvSpPr/>
          <p:nvPr/>
        </p:nvSpPr>
        <p:spPr>
          <a:xfrm rot="1664732">
            <a:off x="-3257393" y="3576004"/>
            <a:ext cx="7340284" cy="5530093"/>
          </a:xfrm>
          <a:custGeom>
            <a:avLst/>
            <a:gdLst>
              <a:gd name="connsiteX0" fmla="*/ 3204014 w 5739674"/>
              <a:gd name="connsiteY0" fmla="*/ 61155 h 4984977"/>
              <a:gd name="connsiteX1" fmla="*/ 4122748 w 5739674"/>
              <a:gd name="connsiteY1" fmla="*/ 820270 h 4984977"/>
              <a:gd name="connsiteX2" fmla="*/ 5725282 w 5739674"/>
              <a:gd name="connsiteY2" fmla="*/ 1098074 h 4984977"/>
              <a:gd name="connsiteX3" fmla="*/ 4569042 w 5739674"/>
              <a:gd name="connsiteY3" fmla="*/ 2444058 h 4984977"/>
              <a:gd name="connsiteX4" fmla="*/ 5269272 w 5739674"/>
              <a:gd name="connsiteY4" fmla="*/ 4035333 h 4984977"/>
              <a:gd name="connsiteX5" fmla="*/ 3724374 w 5739674"/>
              <a:gd name="connsiteY5" fmla="*/ 4017972 h 4984977"/>
              <a:gd name="connsiteX6" fmla="*/ 2401971 w 5739674"/>
              <a:gd name="connsiteY6" fmla="*/ 4976085 h 4984977"/>
              <a:gd name="connsiteX7" fmla="*/ 787470 w 5739674"/>
              <a:gd name="connsiteY7" fmla="*/ 4339338 h 4984977"/>
              <a:gd name="connsiteX8" fmla="*/ 45966 w 5739674"/>
              <a:gd name="connsiteY8" fmla="*/ 2701525 h 4984977"/>
              <a:gd name="connsiteX9" fmla="*/ 1751128 w 5739674"/>
              <a:gd name="connsiteY9" fmla="*/ 1585373 h 4984977"/>
              <a:gd name="connsiteX10" fmla="*/ 1936532 w 5739674"/>
              <a:gd name="connsiteY10" fmla="*/ 278309 h 4984977"/>
              <a:gd name="connsiteX11" fmla="*/ 3204014 w 5739674"/>
              <a:gd name="connsiteY11" fmla="*/ 61155 h 498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9674" h="4984977">
                <a:moveTo>
                  <a:pt x="3204014" y="61155"/>
                </a:moveTo>
                <a:cubicBezTo>
                  <a:pt x="3597749" y="158761"/>
                  <a:pt x="3747635" y="665995"/>
                  <a:pt x="4122748" y="820270"/>
                </a:cubicBezTo>
                <a:cubicBezTo>
                  <a:pt x="4634441" y="1030713"/>
                  <a:pt x="5578806" y="565120"/>
                  <a:pt x="5725282" y="1098074"/>
                </a:cubicBezTo>
                <a:cubicBezTo>
                  <a:pt x="5885206" y="1679932"/>
                  <a:pt x="4661615" y="1847807"/>
                  <a:pt x="4569042" y="2444058"/>
                </a:cubicBezTo>
                <a:cubicBezTo>
                  <a:pt x="4478316" y="3028447"/>
                  <a:pt x="5548993" y="3514120"/>
                  <a:pt x="5269272" y="4035333"/>
                </a:cubicBezTo>
                <a:cubicBezTo>
                  <a:pt x="5020955" y="4498042"/>
                  <a:pt x="4223761" y="3854121"/>
                  <a:pt x="3724374" y="4017972"/>
                </a:cubicBezTo>
                <a:cubicBezTo>
                  <a:pt x="3196299" y="4191231"/>
                  <a:pt x="2954497" y="4915621"/>
                  <a:pt x="2401971" y="4976085"/>
                </a:cubicBezTo>
                <a:cubicBezTo>
                  <a:pt x="1814917" y="5040317"/>
                  <a:pt x="1212089" y="4749269"/>
                  <a:pt x="787470" y="4339338"/>
                </a:cubicBezTo>
                <a:cubicBezTo>
                  <a:pt x="347221" y="3914310"/>
                  <a:pt x="-156040" y="3278827"/>
                  <a:pt x="45966" y="2701525"/>
                </a:cubicBezTo>
                <a:cubicBezTo>
                  <a:pt x="274800" y="2047559"/>
                  <a:pt x="1324789" y="2131825"/>
                  <a:pt x="1751128" y="1585373"/>
                </a:cubicBezTo>
                <a:cubicBezTo>
                  <a:pt x="2027534" y="1231093"/>
                  <a:pt x="1626455" y="603608"/>
                  <a:pt x="1936532" y="278309"/>
                </a:cubicBezTo>
                <a:cubicBezTo>
                  <a:pt x="2238208" y="-38179"/>
                  <a:pt x="2779371" y="-44113"/>
                  <a:pt x="3204014" y="61155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8E18582-438C-B819-EC6C-14E44C17F5E8}"/>
              </a:ext>
            </a:extLst>
          </p:cNvPr>
          <p:cNvSpPr txBox="1">
            <a:spLocks/>
          </p:cNvSpPr>
          <p:nvPr/>
        </p:nvSpPr>
        <p:spPr>
          <a:xfrm>
            <a:off x="2346158" y="1975794"/>
            <a:ext cx="7719219" cy="155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90000"/>
              </a:lnSpc>
              <a:spcBef>
                <a:spcPts val="0"/>
              </a:spcBef>
              <a:defRPr/>
            </a:pPr>
            <a:r>
              <a:rPr lang="en-GB" altLang="ja-JP" sz="5600" kern="0" spc="-200" dirty="0">
                <a:solidFill>
                  <a:srgbClr val="8928DD"/>
                </a:solidFill>
              </a:rPr>
              <a:t>Who do we</a:t>
            </a:r>
            <a:br>
              <a:rPr lang="en-GB" altLang="ja-JP" sz="5600" kern="0" spc="-200" dirty="0">
                <a:solidFill>
                  <a:srgbClr val="8928DD"/>
                </a:solidFill>
              </a:rPr>
            </a:br>
            <a:r>
              <a:rPr lang="en-GB" altLang="ja-JP" sz="5600" kern="0" spc="-200" dirty="0">
                <a:solidFill>
                  <a:srgbClr val="8928DD"/>
                </a:solidFill>
              </a:rPr>
              <a:t>Design </a:t>
            </a:r>
            <a:r>
              <a:rPr kumimoji="0" lang="en-GB" altLang="ja-JP" sz="5600" b="0" i="0" u="none" strike="noStrike" kern="0" cap="none" spc="-200" normalizeH="0" baseline="0" noProof="0" dirty="0">
                <a:ln>
                  <a:noFill/>
                </a:ln>
                <a:solidFill>
                  <a:srgbClr val="8928DD"/>
                </a:solidFill>
                <a:effectLst/>
                <a:uLnTx/>
                <a:uFillTx/>
                <a:latin typeface="Graphik" panose="020B0503030202060203" pitchFamily="34" charset="77"/>
                <a:sym typeface="Graphik"/>
              </a:rPr>
              <a:t>Research with? </a:t>
            </a:r>
          </a:p>
        </p:txBody>
      </p:sp>
      <p:sp>
        <p:nvSpPr>
          <p:cNvPr id="17" name="テキスト ボックス 8">
            <a:extLst>
              <a:ext uri="{FF2B5EF4-FFF2-40B4-BE49-F238E27FC236}">
                <a16:creationId xmlns:a16="http://schemas.microsoft.com/office/drawing/2014/main" id="{FE627C8F-380B-9491-E7D2-4F29465EF3A7}"/>
              </a:ext>
            </a:extLst>
          </p:cNvPr>
          <p:cNvSpPr txBox="1"/>
          <p:nvPr/>
        </p:nvSpPr>
        <p:spPr>
          <a:xfrm>
            <a:off x="2605656" y="3995780"/>
            <a:ext cx="698068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ja-JP" altLang="en-US" sz="2800" b="1" kern="0" spc="-200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誰とデザインリサーチを行うか？</a:t>
            </a:r>
            <a:endParaRPr lang="ja-JP" altLang="en-US" sz="2800" b="1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802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3460720-B9F1-78C6-6D48-026A554E3DC5}"/>
              </a:ext>
            </a:extLst>
          </p:cNvPr>
          <p:cNvSpPr/>
          <p:nvPr/>
        </p:nvSpPr>
        <p:spPr>
          <a:xfrm rot="688432">
            <a:off x="-2727699" y="-1933724"/>
            <a:ext cx="6317912" cy="10343548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  <a:gd name="connsiteX0" fmla="*/ 4475412 w 4497096"/>
              <a:gd name="connsiteY0" fmla="*/ 4588400 h 6747559"/>
              <a:gd name="connsiteX1" fmla="*/ 2786564 w 4497096"/>
              <a:gd name="connsiteY1" fmla="*/ 6726524 h 6747559"/>
              <a:gd name="connsiteX2" fmla="*/ 1032026 w 4497096"/>
              <a:gd name="connsiteY2" fmla="*/ 5844281 h 6747559"/>
              <a:gd name="connsiteX3" fmla="*/ 1273251 w 4497096"/>
              <a:gd name="connsiteY3" fmla="*/ 3892720 h 6747559"/>
              <a:gd name="connsiteX4" fmla="*/ 3746 w 4497096"/>
              <a:gd name="connsiteY4" fmla="*/ 1504727 h 6747559"/>
              <a:gd name="connsiteX5" fmla="*/ 1731665 w 4497096"/>
              <a:gd name="connsiteY5" fmla="*/ 1 h 6747559"/>
              <a:gd name="connsiteX6" fmla="*/ 3681434 w 4497096"/>
              <a:gd name="connsiteY6" fmla="*/ 1362733 h 6747559"/>
              <a:gd name="connsiteX7" fmla="*/ 4475412 w 4497096"/>
              <a:gd name="connsiteY7" fmla="*/ 4588400 h 6747559"/>
              <a:gd name="connsiteX0" fmla="*/ 4475412 w 4513538"/>
              <a:gd name="connsiteY0" fmla="*/ 4588398 h 6747557"/>
              <a:gd name="connsiteX1" fmla="*/ 2786564 w 4513538"/>
              <a:gd name="connsiteY1" fmla="*/ 6726522 h 6747557"/>
              <a:gd name="connsiteX2" fmla="*/ 1032026 w 4513538"/>
              <a:gd name="connsiteY2" fmla="*/ 5844279 h 6747557"/>
              <a:gd name="connsiteX3" fmla="*/ 1273251 w 4513538"/>
              <a:gd name="connsiteY3" fmla="*/ 3892718 h 6747557"/>
              <a:gd name="connsiteX4" fmla="*/ 3746 w 4513538"/>
              <a:gd name="connsiteY4" fmla="*/ 1504725 h 6747557"/>
              <a:gd name="connsiteX5" fmla="*/ 1731665 w 4513538"/>
              <a:gd name="connsiteY5" fmla="*/ -1 h 6747557"/>
              <a:gd name="connsiteX6" fmla="*/ 3868812 w 4513538"/>
              <a:gd name="connsiteY6" fmla="*/ 1912988 h 6747557"/>
              <a:gd name="connsiteX7" fmla="*/ 4475412 w 4513538"/>
              <a:gd name="connsiteY7" fmla="*/ 4588398 h 674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13538" h="6747557">
                <a:moveTo>
                  <a:pt x="4475412" y="4588398"/>
                </a:moveTo>
                <a:cubicBezTo>
                  <a:pt x="4295037" y="5390654"/>
                  <a:pt x="3845538" y="6591015"/>
                  <a:pt x="2786564" y="6726522"/>
                </a:cubicBezTo>
                <a:cubicBezTo>
                  <a:pt x="1727590" y="6862029"/>
                  <a:pt x="1284245" y="6316580"/>
                  <a:pt x="1032026" y="5844279"/>
                </a:cubicBezTo>
                <a:cubicBezTo>
                  <a:pt x="779807" y="5371978"/>
                  <a:pt x="1503893" y="4798517"/>
                  <a:pt x="1273251" y="3892718"/>
                </a:cubicBezTo>
                <a:cubicBezTo>
                  <a:pt x="1042609" y="2986919"/>
                  <a:pt x="-72656" y="2153512"/>
                  <a:pt x="3746" y="1504725"/>
                </a:cubicBezTo>
                <a:cubicBezTo>
                  <a:pt x="80148" y="855938"/>
                  <a:pt x="486493" y="154618"/>
                  <a:pt x="1731665" y="-1"/>
                </a:cubicBezTo>
                <a:cubicBezTo>
                  <a:pt x="2867725" y="499559"/>
                  <a:pt x="3584567" y="1480386"/>
                  <a:pt x="3868812" y="1912988"/>
                </a:cubicBezTo>
                <a:cubicBezTo>
                  <a:pt x="4153057" y="2345590"/>
                  <a:pt x="4655787" y="3786142"/>
                  <a:pt x="4475412" y="4588398"/>
                </a:cubicBezTo>
                <a:close/>
              </a:path>
            </a:pathLst>
          </a:custGeom>
          <a:gradFill flip="none" rotWithShape="1">
            <a:gsLst>
              <a:gs pos="85000">
                <a:srgbClr val="D31777">
                  <a:alpha val="29992"/>
                </a:srgbClr>
              </a:gs>
              <a:gs pos="2300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40389908-A919-862F-39DB-9980825977C9}"/>
              </a:ext>
            </a:extLst>
          </p:cNvPr>
          <p:cNvSpPr txBox="1">
            <a:spLocks/>
          </p:cNvSpPr>
          <p:nvPr/>
        </p:nvSpPr>
        <p:spPr>
          <a:xfrm>
            <a:off x="431520" y="2430776"/>
            <a:ext cx="2727313" cy="532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067" kern="0" dirty="0">
                <a:solidFill>
                  <a:srgbClr val="FFFFFF"/>
                </a:solidFill>
                <a:latin typeface="Graphik"/>
              </a:rPr>
              <a:t>Talking to different people from the ecosystem and beyond can help us better understand the bigger picture and get more innovative ideas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4575E030-C5AF-770A-7451-5083CAFF41DD}"/>
              </a:ext>
            </a:extLst>
          </p:cNvPr>
          <p:cNvSpPr txBox="1">
            <a:spLocks/>
          </p:cNvSpPr>
          <p:nvPr/>
        </p:nvSpPr>
        <p:spPr>
          <a:xfrm>
            <a:off x="431520" y="801932"/>
            <a:ext cx="2616480" cy="82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 dirty="0">
                <a:solidFill>
                  <a:srgbClr val="FFFFFF"/>
                </a:solidFill>
              </a:rPr>
              <a:t>Research participants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DE35A4D4-7E76-47F0-FDA3-8D7D32D5DDB1}"/>
              </a:ext>
            </a:extLst>
          </p:cNvPr>
          <p:cNvSpPr txBox="1">
            <a:spLocks/>
          </p:cNvSpPr>
          <p:nvPr/>
        </p:nvSpPr>
        <p:spPr>
          <a:xfrm>
            <a:off x="431520" y="1805463"/>
            <a:ext cx="29064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リサーチの参加者</a:t>
            </a: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6A79F0-D99C-8AA1-31D8-45C06CBC664F}"/>
              </a:ext>
            </a:extLst>
          </p:cNvPr>
          <p:cNvSpPr txBox="1">
            <a:spLocks/>
          </p:cNvSpPr>
          <p:nvPr/>
        </p:nvSpPr>
        <p:spPr>
          <a:xfrm>
            <a:off x="431257" y="3238051"/>
            <a:ext cx="2727313" cy="7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067" kern="0">
                <a:solidFill>
                  <a:srgbClr val="FFFFFF"/>
                </a:solidFill>
                <a:latin typeface="Graphik"/>
              </a:rPr>
              <a:t>関連している環境や状況内外にいる人と話すことで、より全体像を理解し、革新的なアイデアを開発することができます。</a:t>
            </a:r>
          </a:p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endParaRPr lang="ja-JP" altLang="en-US" sz="1067" kern="0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00616-5E97-F8C9-B295-0FE1E8047F17}"/>
              </a:ext>
            </a:extLst>
          </p:cNvPr>
          <p:cNvSpPr txBox="1">
            <a:spLocks/>
          </p:cNvSpPr>
          <p:nvPr/>
        </p:nvSpPr>
        <p:spPr>
          <a:xfrm>
            <a:off x="4605064" y="2894784"/>
            <a:ext cx="1516336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未経験のユーザー</a:t>
            </a:r>
          </a:p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New  user</a:t>
            </a:r>
            <a:endParaRPr lang="en-SG" sz="1333" kern="0" dirty="0">
              <a:solidFill>
                <a:schemeClr val="tx1"/>
              </a:solidFill>
              <a:latin typeface="Graphik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0CD56B9C-F459-D5B9-E27D-5675B89DC92B}"/>
              </a:ext>
            </a:extLst>
          </p:cNvPr>
          <p:cNvSpPr txBox="1">
            <a:spLocks/>
          </p:cNvSpPr>
          <p:nvPr/>
        </p:nvSpPr>
        <p:spPr>
          <a:xfrm>
            <a:off x="6956088" y="2894784"/>
            <a:ext cx="1510498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経験者のユーザー</a:t>
            </a:r>
          </a:p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Experienced user</a:t>
            </a:r>
            <a:endParaRPr lang="en-SG" sz="1333" kern="0" dirty="0">
              <a:solidFill>
                <a:schemeClr val="tx1"/>
              </a:solidFill>
              <a:latin typeface="Graphik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CAA4229E-DE28-A018-3C0A-9ABB98EB9210}"/>
              </a:ext>
            </a:extLst>
          </p:cNvPr>
          <p:cNvSpPr txBox="1">
            <a:spLocks/>
          </p:cNvSpPr>
          <p:nvPr/>
        </p:nvSpPr>
        <p:spPr>
          <a:xfrm>
            <a:off x="9225074" y="2894784"/>
            <a:ext cx="1516336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不使用者</a:t>
            </a:r>
          </a:p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Non-user</a:t>
            </a:r>
            <a:endParaRPr lang="en-SG" sz="1333" kern="0" dirty="0">
              <a:solidFill>
                <a:schemeClr val="tx1"/>
              </a:solidFill>
              <a:latin typeface="Graphik"/>
            </a:endParaRP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5176A221-6AA8-DE85-CD49-48AA03C51A60}"/>
              </a:ext>
            </a:extLst>
          </p:cNvPr>
          <p:cNvSpPr txBox="1">
            <a:spLocks/>
          </p:cNvSpPr>
          <p:nvPr/>
        </p:nvSpPr>
        <p:spPr>
          <a:xfrm>
            <a:off x="4639312" y="5273469"/>
            <a:ext cx="1451742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類似ユーザー</a:t>
            </a:r>
          </a:p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Analogous user</a:t>
            </a:r>
            <a:endParaRPr lang="en-SG" sz="1333" kern="0" dirty="0">
              <a:solidFill>
                <a:schemeClr val="tx1"/>
              </a:solidFill>
              <a:latin typeface="Graphik"/>
            </a:endParaRP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5D195196-4E67-2DDB-F8FC-D4A51A762397}"/>
              </a:ext>
            </a:extLst>
          </p:cNvPr>
          <p:cNvSpPr txBox="1">
            <a:spLocks/>
          </p:cNvSpPr>
          <p:nvPr/>
        </p:nvSpPr>
        <p:spPr>
          <a:xfrm>
            <a:off x="6956088" y="5273469"/>
            <a:ext cx="1516336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専門家</a:t>
            </a:r>
          </a:p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Experts</a:t>
            </a:r>
            <a:endParaRPr lang="en-SG" sz="1333" kern="0" dirty="0">
              <a:solidFill>
                <a:schemeClr val="tx1"/>
              </a:solidFill>
              <a:latin typeface="Graphik"/>
            </a:endParaRP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63593A42-3469-E249-A824-27CFE99B94D6}"/>
              </a:ext>
            </a:extLst>
          </p:cNvPr>
          <p:cNvSpPr txBox="1">
            <a:spLocks/>
          </p:cNvSpPr>
          <p:nvPr/>
        </p:nvSpPr>
        <p:spPr>
          <a:xfrm>
            <a:off x="9237774" y="5273469"/>
            <a:ext cx="1516336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ステークホルダー</a:t>
            </a:r>
          </a:p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chemeClr val="tx1"/>
                </a:solidFill>
                <a:latin typeface="Graphik-Semibold"/>
                <a:ea typeface="+mn-ea"/>
              </a:rPr>
              <a:t>Stakeholders</a:t>
            </a:r>
            <a:endParaRPr lang="en-SG" sz="1333" kern="0" dirty="0">
              <a:solidFill>
                <a:schemeClr val="tx1"/>
              </a:solidFill>
              <a:latin typeface="Graphik"/>
            </a:endParaRPr>
          </a:p>
        </p:txBody>
      </p:sp>
      <p:pic>
        <p:nvPicPr>
          <p:cNvPr id="21" name="Picture 20" descr="A group of people in circle frames&#10;&#10;Description automatically generated">
            <a:extLst>
              <a:ext uri="{FF2B5EF4-FFF2-40B4-BE49-F238E27FC236}">
                <a16:creationId xmlns:a16="http://schemas.microsoft.com/office/drawing/2014/main" id="{81FFAAB5-3B4A-B2A7-467F-D921F4B918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5" r="71071" b="70556"/>
          <a:stretch/>
        </p:blipFill>
        <p:spPr>
          <a:xfrm>
            <a:off x="4579663" y="1048060"/>
            <a:ext cx="1516337" cy="1730250"/>
          </a:xfrm>
          <a:prstGeom prst="rect">
            <a:avLst/>
          </a:prstGeom>
        </p:spPr>
      </p:pic>
      <p:pic>
        <p:nvPicPr>
          <p:cNvPr id="22" name="Picture 21" descr="A group of people in circle frames&#10;&#10;Description automatically generated">
            <a:extLst>
              <a:ext uri="{FF2B5EF4-FFF2-40B4-BE49-F238E27FC236}">
                <a16:creationId xmlns:a16="http://schemas.microsoft.com/office/drawing/2014/main" id="{4A0FD748-0E84-B1E2-B833-244F5D94B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66" r="46054" b="68800"/>
          <a:stretch/>
        </p:blipFill>
        <p:spPr>
          <a:xfrm>
            <a:off x="7003568" y="1056421"/>
            <a:ext cx="1462024" cy="1833387"/>
          </a:xfrm>
          <a:prstGeom prst="rect">
            <a:avLst/>
          </a:prstGeom>
        </p:spPr>
      </p:pic>
      <p:pic>
        <p:nvPicPr>
          <p:cNvPr id="23" name="Picture 22" descr="A group of people in circle frames&#10;&#10;Description automatically generated">
            <a:extLst>
              <a:ext uri="{FF2B5EF4-FFF2-40B4-BE49-F238E27FC236}">
                <a16:creationId xmlns:a16="http://schemas.microsoft.com/office/drawing/2014/main" id="{F81DECA5-F0E2-C975-39E5-AED49785D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89" r="18402" b="70556"/>
          <a:stretch/>
        </p:blipFill>
        <p:spPr>
          <a:xfrm>
            <a:off x="9198373" y="1031475"/>
            <a:ext cx="1645937" cy="1730250"/>
          </a:xfrm>
          <a:prstGeom prst="rect">
            <a:avLst/>
          </a:prstGeom>
        </p:spPr>
      </p:pic>
      <p:pic>
        <p:nvPicPr>
          <p:cNvPr id="24" name="Picture 23" descr="A group of people in circle frames&#10;&#10;Description automatically generated">
            <a:extLst>
              <a:ext uri="{FF2B5EF4-FFF2-40B4-BE49-F238E27FC236}">
                <a16:creationId xmlns:a16="http://schemas.microsoft.com/office/drawing/2014/main" id="{023AEA4C-A4AB-6C20-9212-25897D2AA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959" r="71145" b="35326"/>
          <a:stretch/>
        </p:blipFill>
        <p:spPr>
          <a:xfrm>
            <a:off x="4365034" y="3346647"/>
            <a:ext cx="1695636" cy="1981200"/>
          </a:xfrm>
          <a:prstGeom prst="rect">
            <a:avLst/>
          </a:prstGeom>
        </p:spPr>
      </p:pic>
      <p:pic>
        <p:nvPicPr>
          <p:cNvPr id="25" name="Picture 24" descr="A group of people in circle frames&#10;&#10;Description automatically generated">
            <a:extLst>
              <a:ext uri="{FF2B5EF4-FFF2-40B4-BE49-F238E27FC236}">
                <a16:creationId xmlns:a16="http://schemas.microsoft.com/office/drawing/2014/main" id="{093A3E10-D149-2E53-FF60-C4E384A79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55" t="30527" r="45633" b="35759"/>
          <a:stretch/>
        </p:blipFill>
        <p:spPr>
          <a:xfrm>
            <a:off x="6979149" y="3336015"/>
            <a:ext cx="1499143" cy="1981200"/>
          </a:xfrm>
          <a:prstGeom prst="rect">
            <a:avLst/>
          </a:prstGeom>
        </p:spPr>
      </p:pic>
      <p:pic>
        <p:nvPicPr>
          <p:cNvPr id="26" name="Picture 25" descr="A group of people in circle frames&#10;&#10;Description automatically generated">
            <a:extLst>
              <a:ext uri="{FF2B5EF4-FFF2-40B4-BE49-F238E27FC236}">
                <a16:creationId xmlns:a16="http://schemas.microsoft.com/office/drawing/2014/main" id="{42317B87-E4D4-D866-7BF4-CC3EB049B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11" t="29693" r="18402" b="36592"/>
          <a:stretch/>
        </p:blipFill>
        <p:spPr>
          <a:xfrm>
            <a:off x="9256342" y="3292269"/>
            <a:ext cx="156820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3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3A44A-C158-4A57-4018-39830539E8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42651" y="6497319"/>
            <a:ext cx="736600" cy="10772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77" rtl="0" eaLnBrk="1" fontAlgn="auto" latinLnBrk="0" hangingPunct="0">
              <a:lnSpc>
                <a:spcPts val="8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849AE-F814-004C-A32C-66B1D871ADD2}" type="slidenum">
              <a:rPr kumimoji="0" lang="en-SG" sz="600" b="0" i="0" u="none" strike="noStrike" kern="0" cap="none" spc="0" normalizeH="0" baseline="0" noProof="0" smtClean="0">
                <a:ln>
                  <a:noFill/>
                </a:ln>
                <a:solidFill>
                  <a:srgbClr val="96968C">
                    <a:hueOff val="-3599825"/>
                    <a:satOff val="-4545"/>
                    <a:lumOff val="-56862"/>
                    <a:alpha val="70000"/>
                  </a:srgbClr>
                </a:solidFill>
                <a:effectLst/>
                <a:uLnTx/>
                <a:uFillTx/>
                <a:latin typeface="Graphik"/>
                <a:sym typeface="Graphik"/>
              </a:rPr>
              <a:pPr marL="0" marR="0" lvl="0" indent="0" algn="l" defTabSz="914377" rtl="0" eaLnBrk="1" fontAlgn="auto" latinLnBrk="0" hangingPunct="0">
                <a:lnSpc>
                  <a:spcPts val="8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SG" sz="600" b="0" i="0" u="none" strike="noStrike" kern="0" cap="none" spc="0" normalizeH="0" baseline="0" noProof="0">
              <a:ln>
                <a:noFill/>
              </a:ln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effectLst/>
              <a:uLnTx/>
              <a:uFillTx/>
              <a:latin typeface="Graphik"/>
              <a:sym typeface="Graphik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B9BC3-754B-4D4A-26F8-C4716D8C95D9}"/>
              </a:ext>
            </a:extLst>
          </p:cNvPr>
          <p:cNvSpPr txBox="1"/>
          <p:nvPr/>
        </p:nvSpPr>
        <p:spPr>
          <a:xfrm>
            <a:off x="3373121" y="-487680"/>
            <a:ext cx="6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2438339" rtl="0" eaLnBrk="1" fontAlgn="auto" latinLnBrk="0" hangingPunct="0">
              <a:lnSpc>
                <a:spcPts val="2133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72D2C3-D28A-E223-2BEE-FF3DE7AB8DE5}"/>
              </a:ext>
            </a:extLst>
          </p:cNvPr>
          <p:cNvSpPr/>
          <p:nvPr/>
        </p:nvSpPr>
        <p:spPr>
          <a:xfrm rot="3191368">
            <a:off x="8740289" y="3789915"/>
            <a:ext cx="3857036" cy="43068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marL="0" marR="0" lvl="0" indent="0" algn="ctr" defTabSz="1219170" rtl="0" eaLnBrk="1" fontAlgn="auto" latinLnBrk="0" hangingPunct="0">
              <a:lnSpc>
                <a:spcPts val="3467"/>
              </a:lnSpc>
              <a:spcBef>
                <a:spcPts val="2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343AE"/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6A7480B-21A6-C9BC-2685-D11005CA3D5C}"/>
              </a:ext>
            </a:extLst>
          </p:cNvPr>
          <p:cNvSpPr/>
          <p:nvPr/>
        </p:nvSpPr>
        <p:spPr>
          <a:xfrm rot="15840599">
            <a:off x="-570455" y="-1868509"/>
            <a:ext cx="2524739" cy="4065907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AB5E03-7315-6631-3431-F5D10FAA65BA}"/>
              </a:ext>
            </a:extLst>
          </p:cNvPr>
          <p:cNvSpPr/>
          <p:nvPr/>
        </p:nvSpPr>
        <p:spPr>
          <a:xfrm>
            <a:off x="985535" y="1038248"/>
            <a:ext cx="452487" cy="452487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165A73-2AA2-2A06-65F3-620FA77079EA}"/>
              </a:ext>
            </a:extLst>
          </p:cNvPr>
          <p:cNvSpPr/>
          <p:nvPr/>
        </p:nvSpPr>
        <p:spPr>
          <a:xfrm>
            <a:off x="570071" y="1545397"/>
            <a:ext cx="296179" cy="296179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DA9188-D7B8-3866-45EE-C67BE893F07A}"/>
              </a:ext>
            </a:extLst>
          </p:cNvPr>
          <p:cNvSpPr/>
          <p:nvPr/>
        </p:nvSpPr>
        <p:spPr>
          <a:xfrm>
            <a:off x="9941889" y="-178249"/>
            <a:ext cx="992288" cy="992288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5EC683-743E-3402-6F68-80B3A3A0CD58}"/>
              </a:ext>
            </a:extLst>
          </p:cNvPr>
          <p:cNvSpPr/>
          <p:nvPr/>
        </p:nvSpPr>
        <p:spPr>
          <a:xfrm>
            <a:off x="8994454" y="-260341"/>
            <a:ext cx="735936" cy="735936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0" name="Graphic 7">
            <a:extLst>
              <a:ext uri="{FF2B5EF4-FFF2-40B4-BE49-F238E27FC236}">
                <a16:creationId xmlns:a16="http://schemas.microsoft.com/office/drawing/2014/main" id="{48DE7E86-C7F1-9DF5-B115-7CBC54890291}"/>
              </a:ext>
            </a:extLst>
          </p:cNvPr>
          <p:cNvSpPr/>
          <p:nvPr/>
        </p:nvSpPr>
        <p:spPr>
          <a:xfrm rot="1664732">
            <a:off x="-3257393" y="3576004"/>
            <a:ext cx="7340284" cy="5530093"/>
          </a:xfrm>
          <a:custGeom>
            <a:avLst/>
            <a:gdLst>
              <a:gd name="connsiteX0" fmla="*/ 3204014 w 5739674"/>
              <a:gd name="connsiteY0" fmla="*/ 61155 h 4984977"/>
              <a:gd name="connsiteX1" fmla="*/ 4122748 w 5739674"/>
              <a:gd name="connsiteY1" fmla="*/ 820270 h 4984977"/>
              <a:gd name="connsiteX2" fmla="*/ 5725282 w 5739674"/>
              <a:gd name="connsiteY2" fmla="*/ 1098074 h 4984977"/>
              <a:gd name="connsiteX3" fmla="*/ 4569042 w 5739674"/>
              <a:gd name="connsiteY3" fmla="*/ 2444058 h 4984977"/>
              <a:gd name="connsiteX4" fmla="*/ 5269272 w 5739674"/>
              <a:gd name="connsiteY4" fmla="*/ 4035333 h 4984977"/>
              <a:gd name="connsiteX5" fmla="*/ 3724374 w 5739674"/>
              <a:gd name="connsiteY5" fmla="*/ 4017972 h 4984977"/>
              <a:gd name="connsiteX6" fmla="*/ 2401971 w 5739674"/>
              <a:gd name="connsiteY6" fmla="*/ 4976085 h 4984977"/>
              <a:gd name="connsiteX7" fmla="*/ 787470 w 5739674"/>
              <a:gd name="connsiteY7" fmla="*/ 4339338 h 4984977"/>
              <a:gd name="connsiteX8" fmla="*/ 45966 w 5739674"/>
              <a:gd name="connsiteY8" fmla="*/ 2701525 h 4984977"/>
              <a:gd name="connsiteX9" fmla="*/ 1751128 w 5739674"/>
              <a:gd name="connsiteY9" fmla="*/ 1585373 h 4984977"/>
              <a:gd name="connsiteX10" fmla="*/ 1936532 w 5739674"/>
              <a:gd name="connsiteY10" fmla="*/ 278309 h 4984977"/>
              <a:gd name="connsiteX11" fmla="*/ 3204014 w 5739674"/>
              <a:gd name="connsiteY11" fmla="*/ 61155 h 498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9674" h="4984977">
                <a:moveTo>
                  <a:pt x="3204014" y="61155"/>
                </a:moveTo>
                <a:cubicBezTo>
                  <a:pt x="3597749" y="158761"/>
                  <a:pt x="3747635" y="665995"/>
                  <a:pt x="4122748" y="820270"/>
                </a:cubicBezTo>
                <a:cubicBezTo>
                  <a:pt x="4634441" y="1030713"/>
                  <a:pt x="5578806" y="565120"/>
                  <a:pt x="5725282" y="1098074"/>
                </a:cubicBezTo>
                <a:cubicBezTo>
                  <a:pt x="5885206" y="1679932"/>
                  <a:pt x="4661615" y="1847807"/>
                  <a:pt x="4569042" y="2444058"/>
                </a:cubicBezTo>
                <a:cubicBezTo>
                  <a:pt x="4478316" y="3028447"/>
                  <a:pt x="5548993" y="3514120"/>
                  <a:pt x="5269272" y="4035333"/>
                </a:cubicBezTo>
                <a:cubicBezTo>
                  <a:pt x="5020955" y="4498042"/>
                  <a:pt x="4223761" y="3854121"/>
                  <a:pt x="3724374" y="4017972"/>
                </a:cubicBezTo>
                <a:cubicBezTo>
                  <a:pt x="3196299" y="4191231"/>
                  <a:pt x="2954497" y="4915621"/>
                  <a:pt x="2401971" y="4976085"/>
                </a:cubicBezTo>
                <a:cubicBezTo>
                  <a:pt x="1814917" y="5040317"/>
                  <a:pt x="1212089" y="4749269"/>
                  <a:pt x="787470" y="4339338"/>
                </a:cubicBezTo>
                <a:cubicBezTo>
                  <a:pt x="347221" y="3914310"/>
                  <a:pt x="-156040" y="3278827"/>
                  <a:pt x="45966" y="2701525"/>
                </a:cubicBezTo>
                <a:cubicBezTo>
                  <a:pt x="274800" y="2047559"/>
                  <a:pt x="1324789" y="2131825"/>
                  <a:pt x="1751128" y="1585373"/>
                </a:cubicBezTo>
                <a:cubicBezTo>
                  <a:pt x="2027534" y="1231093"/>
                  <a:pt x="1626455" y="603608"/>
                  <a:pt x="1936532" y="278309"/>
                </a:cubicBezTo>
                <a:cubicBezTo>
                  <a:pt x="2238208" y="-38179"/>
                  <a:pt x="2779371" y="-44113"/>
                  <a:pt x="3204014" y="61155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BAE9218B-3750-782A-A1EE-65F411AA9357}"/>
              </a:ext>
            </a:extLst>
          </p:cNvPr>
          <p:cNvSpPr txBox="1">
            <a:spLocks/>
          </p:cNvSpPr>
          <p:nvPr/>
        </p:nvSpPr>
        <p:spPr>
          <a:xfrm>
            <a:off x="2346158" y="1975794"/>
            <a:ext cx="7719219" cy="155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0" marR="0" lvl="0" indent="0" algn="ctr" defTabSz="17345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sz="5600" kern="0" spc="-200" dirty="0">
                <a:solidFill>
                  <a:srgbClr val="8928DD"/>
                </a:solidFill>
              </a:rPr>
              <a:t>Making sense of the Design Research</a:t>
            </a:r>
            <a:endParaRPr kumimoji="0" lang="en-GB" altLang="ja-JP" sz="5600" b="0" i="0" u="none" strike="noStrike" kern="0" cap="none" spc="-200" normalizeH="0" baseline="0" noProof="0" dirty="0">
              <a:ln>
                <a:noFill/>
              </a:ln>
              <a:solidFill>
                <a:srgbClr val="8928DD"/>
              </a:solidFill>
              <a:effectLst/>
              <a:uLnTx/>
              <a:uFillTx/>
              <a:latin typeface="Graphik" panose="020B0503030202060203" pitchFamily="34" charset="77"/>
              <a:sym typeface="Graphik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04C20CE-DB95-DC6E-6CE7-0CD614F0FC94}"/>
              </a:ext>
            </a:extLst>
          </p:cNvPr>
          <p:cNvSpPr txBox="1"/>
          <p:nvPr/>
        </p:nvSpPr>
        <p:spPr>
          <a:xfrm>
            <a:off x="2605656" y="3995780"/>
            <a:ext cx="698068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ja-JP" altLang="en-US" sz="2800" b="1" kern="0" spc="-200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デザインリサーチのセンスメイキング</a:t>
            </a:r>
            <a:endParaRPr lang="ja-JP" altLang="en-US" sz="2800" b="1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427041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with different activities&#10;&#10;Description automatically generated with medium confidence">
            <a:extLst>
              <a:ext uri="{FF2B5EF4-FFF2-40B4-BE49-F238E27FC236}">
                <a16:creationId xmlns:a16="http://schemas.microsoft.com/office/drawing/2014/main" id="{39A5C9EC-2119-658B-25F8-62BD0B85F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262" y="674989"/>
            <a:ext cx="4727728" cy="26698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2AF9650-5407-F559-E952-C075BB1FA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940" y="2005101"/>
            <a:ext cx="5319722" cy="2784998"/>
          </a:xfrm>
          <a:prstGeom prst="rect">
            <a:avLst/>
          </a:prstGeom>
        </p:spPr>
      </p:pic>
      <p:sp>
        <p:nvSpPr>
          <p:cNvPr id="10" name="Graphic 31">
            <a:extLst>
              <a:ext uri="{FF2B5EF4-FFF2-40B4-BE49-F238E27FC236}">
                <a16:creationId xmlns:a16="http://schemas.microsoft.com/office/drawing/2014/main" id="{30BC2AF3-3304-7969-DED0-46DE651CF39F}"/>
              </a:ext>
            </a:extLst>
          </p:cNvPr>
          <p:cNvSpPr/>
          <p:nvPr/>
        </p:nvSpPr>
        <p:spPr>
          <a:xfrm rot="582020">
            <a:off x="-7780260" y="-1657422"/>
            <a:ext cx="11041110" cy="11891875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EFA17C0-E741-D2C0-D20C-AA7A63946C02}"/>
              </a:ext>
            </a:extLst>
          </p:cNvPr>
          <p:cNvSpPr txBox="1">
            <a:spLocks/>
          </p:cNvSpPr>
          <p:nvPr/>
        </p:nvSpPr>
        <p:spPr>
          <a:xfrm>
            <a:off x="431520" y="1957703"/>
            <a:ext cx="2727313" cy="352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067" kern="0" dirty="0">
                <a:solidFill>
                  <a:srgbClr val="FFFFFF"/>
                </a:solidFill>
                <a:latin typeface="Graphik"/>
              </a:rPr>
              <a:t>By using multiple lenses to make sense of data, we can see a more holistic picture of the context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801933"/>
            <a:ext cx="2616480" cy="410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>
                <a:solidFill>
                  <a:srgbClr val="FFFFFF"/>
                </a:solidFill>
              </a:rPr>
              <a:t>Lenses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099EF5ED-7F40-A4AB-8CC3-FD4CEAC1AAF4}"/>
              </a:ext>
            </a:extLst>
          </p:cNvPr>
          <p:cNvSpPr txBox="1">
            <a:spLocks/>
          </p:cNvSpPr>
          <p:nvPr/>
        </p:nvSpPr>
        <p:spPr>
          <a:xfrm>
            <a:off x="3793262" y="303434"/>
            <a:ext cx="1516336" cy="21441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rgbClr val="FFFFFF"/>
                </a:solidFill>
                <a:latin typeface="Graphik-Semibold"/>
                <a:ea typeface="+mn-ea"/>
              </a:rPr>
              <a:t>People</a:t>
            </a:r>
            <a:endParaRPr lang="en-SG" sz="1333" kern="0" dirty="0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8218F5D5-2658-5F6F-2B21-2219912EB77C}"/>
              </a:ext>
            </a:extLst>
          </p:cNvPr>
          <p:cNvSpPr txBox="1">
            <a:spLocks/>
          </p:cNvSpPr>
          <p:nvPr/>
        </p:nvSpPr>
        <p:spPr>
          <a:xfrm>
            <a:off x="10049326" y="1600002"/>
            <a:ext cx="1516336" cy="21441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rgbClr val="FFFFFF"/>
                </a:solidFill>
                <a:latin typeface="Graphik-Semibold"/>
                <a:ea typeface="+mn-ea"/>
              </a:rPr>
              <a:t>Ecosystem</a:t>
            </a:r>
            <a:endParaRPr lang="en-SG" sz="1333" kern="0" dirty="0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20923F-A6F3-EB74-BFB9-46586F90F1AB}"/>
              </a:ext>
            </a:extLst>
          </p:cNvPr>
          <p:cNvSpPr txBox="1">
            <a:spLocks/>
          </p:cNvSpPr>
          <p:nvPr/>
        </p:nvSpPr>
        <p:spPr>
          <a:xfrm>
            <a:off x="3793262" y="4579766"/>
            <a:ext cx="1516336" cy="21441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rgbClr val="FFFFFF"/>
                </a:solidFill>
                <a:latin typeface="Graphik-Semibold"/>
                <a:ea typeface="+mn-ea"/>
              </a:rPr>
              <a:t>Time</a:t>
            </a:r>
            <a:endParaRPr lang="en-SG" sz="1333" kern="0" dirty="0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9CD61491-D7B8-238E-E04F-3595031C7956}"/>
              </a:ext>
            </a:extLst>
          </p:cNvPr>
          <p:cNvSpPr txBox="1">
            <a:spLocks/>
          </p:cNvSpPr>
          <p:nvPr/>
        </p:nvSpPr>
        <p:spPr>
          <a:xfrm>
            <a:off x="431520" y="1289651"/>
            <a:ext cx="29064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レンズ</a:t>
            </a: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E929A9E1-0D19-6653-327D-F3E211C77017}"/>
              </a:ext>
            </a:extLst>
          </p:cNvPr>
          <p:cNvSpPr txBox="1">
            <a:spLocks/>
          </p:cNvSpPr>
          <p:nvPr/>
        </p:nvSpPr>
        <p:spPr>
          <a:xfrm>
            <a:off x="431257" y="2628455"/>
            <a:ext cx="2727313" cy="525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067" kern="0">
                <a:solidFill>
                  <a:srgbClr val="FFFFFF"/>
                </a:solidFill>
                <a:latin typeface="Graphik"/>
              </a:rPr>
              <a:t>様々な視点を持ってデータを理解することで、より全体的な事情を把握することが可能になります。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5019F5-A7D5-8397-B1F6-B990774A8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262" y="4980780"/>
            <a:ext cx="7772400" cy="127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57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1">
            <a:extLst>
              <a:ext uri="{FF2B5EF4-FFF2-40B4-BE49-F238E27FC236}">
                <a16:creationId xmlns:a16="http://schemas.microsoft.com/office/drawing/2014/main" id="{5763CCB5-5CF2-C240-C524-DFAA5A574CA2}"/>
              </a:ext>
            </a:extLst>
          </p:cNvPr>
          <p:cNvSpPr/>
          <p:nvPr/>
        </p:nvSpPr>
        <p:spPr>
          <a:xfrm rot="582020">
            <a:off x="-7780260" y="-1657422"/>
            <a:ext cx="11041110" cy="11891875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EFA17C0-E741-D2C0-D20C-AA7A63946C02}"/>
              </a:ext>
            </a:extLst>
          </p:cNvPr>
          <p:cNvSpPr txBox="1">
            <a:spLocks/>
          </p:cNvSpPr>
          <p:nvPr/>
        </p:nvSpPr>
        <p:spPr>
          <a:xfrm>
            <a:off x="431521" y="2348136"/>
            <a:ext cx="2383952" cy="352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067" kern="0" dirty="0">
                <a:solidFill>
                  <a:srgbClr val="FFFFFF"/>
                </a:solidFill>
                <a:latin typeface="Graphik"/>
              </a:rPr>
              <a:t>Using research findings and artefacts to drive ideation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C1B572-DC75-FB41-45CF-678D5575D366}"/>
              </a:ext>
            </a:extLst>
          </p:cNvPr>
          <p:cNvSpPr txBox="1">
            <a:spLocks/>
          </p:cNvSpPr>
          <p:nvPr/>
        </p:nvSpPr>
        <p:spPr>
          <a:xfrm>
            <a:off x="431520" y="801932"/>
            <a:ext cx="2256261" cy="82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667" kern="0" spc="-107">
                <a:solidFill>
                  <a:srgbClr val="FFFFFF"/>
                </a:solidFill>
              </a:rPr>
              <a:t>Co-creation workshops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11A68903-F8DC-0349-97EE-7A7A8ECF739D}"/>
              </a:ext>
            </a:extLst>
          </p:cNvPr>
          <p:cNvSpPr txBox="1">
            <a:spLocks/>
          </p:cNvSpPr>
          <p:nvPr/>
        </p:nvSpPr>
        <p:spPr>
          <a:xfrm>
            <a:off x="431520" y="1711679"/>
            <a:ext cx="29064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共創ワークショップ</a:t>
            </a: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AD17A5-8464-9F73-5721-E5806CFCA713}"/>
              </a:ext>
            </a:extLst>
          </p:cNvPr>
          <p:cNvSpPr txBox="1">
            <a:spLocks/>
          </p:cNvSpPr>
          <p:nvPr/>
        </p:nvSpPr>
        <p:spPr>
          <a:xfrm>
            <a:off x="431257" y="2839469"/>
            <a:ext cx="2536061" cy="345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2438339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067" kern="0">
                <a:solidFill>
                  <a:srgbClr val="FFFFFF"/>
                </a:solidFill>
                <a:latin typeface="Graphik"/>
              </a:rPr>
              <a:t>リサーチ結果や成果物をアイデア開発の原動力とします。</a:t>
            </a:r>
          </a:p>
        </p:txBody>
      </p:sp>
      <p:pic>
        <p:nvPicPr>
          <p:cNvPr id="8" name="Picture 7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817D5013-B2F5-43D8-4005-E91D99B7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88" y="581934"/>
            <a:ext cx="5386094" cy="3589831"/>
          </a:xfrm>
          <a:prstGeom prst="rect">
            <a:avLst/>
          </a:prstGeom>
        </p:spPr>
      </p:pic>
      <p:pic>
        <p:nvPicPr>
          <p:cNvPr id="12" name="Picture 11" descr="A group of people sitting at a table writing in a notebook&#10;&#10;Description automatically generated">
            <a:extLst>
              <a:ext uri="{FF2B5EF4-FFF2-40B4-BE49-F238E27FC236}">
                <a16:creationId xmlns:a16="http://schemas.microsoft.com/office/drawing/2014/main" id="{42837C9E-825D-67BC-18AA-3DABEB482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74" y="3180460"/>
            <a:ext cx="5026869" cy="33504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94A805A-0CF6-3F6F-38CB-082FC9475CB6}"/>
              </a:ext>
            </a:extLst>
          </p:cNvPr>
          <p:cNvGrpSpPr/>
          <p:nvPr/>
        </p:nvGrpSpPr>
        <p:grpSpPr>
          <a:xfrm>
            <a:off x="3838588" y="3180460"/>
            <a:ext cx="2451594" cy="3022600"/>
            <a:chOff x="3838588" y="3508269"/>
            <a:chExt cx="2451594" cy="3022600"/>
          </a:xfrm>
        </p:grpSpPr>
        <p:pic>
          <p:nvPicPr>
            <p:cNvPr id="14" name="Picture 13" descr="A white board with writing on it&#10;&#10;Description automatically generated">
              <a:extLst>
                <a:ext uri="{FF2B5EF4-FFF2-40B4-BE49-F238E27FC236}">
                  <a16:creationId xmlns:a16="http://schemas.microsoft.com/office/drawing/2014/main" id="{47111755-FE9A-027E-2944-0076C9AC3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694"/>
            <a:stretch/>
          </p:blipFill>
          <p:spPr>
            <a:xfrm>
              <a:off x="3838588" y="3508269"/>
              <a:ext cx="2451594" cy="30226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043039-7DDB-5BF7-5BD6-648E8A6C63D5}"/>
                </a:ext>
              </a:extLst>
            </p:cNvPr>
            <p:cNvSpPr/>
            <p:nvPr/>
          </p:nvSpPr>
          <p:spPr>
            <a:xfrm>
              <a:off x="4149820" y="4826000"/>
              <a:ext cx="384080" cy="10795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ts val="26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JP" sz="1800" b="0" i="0" u="none" strike="noStrike" cap="none" spc="0" normalizeH="0" baseline="0">
                <a:ln>
                  <a:noFill/>
                </a:ln>
                <a:solidFill>
                  <a:srgbClr val="F343AE"/>
                </a:solidFill>
                <a:effectLst/>
                <a:uFillTx/>
                <a:latin typeface="+mj-lt"/>
                <a:ea typeface="+mj-ea"/>
                <a:cs typeface="+mj-cs"/>
                <a:sym typeface="Graphik"/>
              </a:endParaRPr>
            </a:p>
          </p:txBody>
        </p:sp>
      </p:grpSp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7A26D37-C837-14E4-1C77-7FAB9C977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695" y="552666"/>
            <a:ext cx="3053784" cy="1971576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875B6109-7528-1CBC-D952-72031E54E393}"/>
              </a:ext>
            </a:extLst>
          </p:cNvPr>
          <p:cNvSpPr txBox="1">
            <a:spLocks/>
          </p:cNvSpPr>
          <p:nvPr/>
        </p:nvSpPr>
        <p:spPr>
          <a:xfrm>
            <a:off x="3838588" y="245673"/>
            <a:ext cx="1516336" cy="21441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rgbClr val="FFFFFF"/>
                </a:solidFill>
                <a:latin typeface="Graphik-Semibold"/>
                <a:ea typeface="+mn-ea"/>
              </a:rPr>
              <a:t>In Person</a:t>
            </a:r>
            <a:endParaRPr lang="en-SG" sz="1333" kern="0" dirty="0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A5976AA1-B38D-5678-58F8-6E3EA5E99AF8}"/>
              </a:ext>
            </a:extLst>
          </p:cNvPr>
          <p:cNvSpPr txBox="1">
            <a:spLocks/>
          </p:cNvSpPr>
          <p:nvPr/>
        </p:nvSpPr>
        <p:spPr>
          <a:xfrm>
            <a:off x="10233587" y="219923"/>
            <a:ext cx="1516336" cy="21441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rgbClr val="FFFFFF"/>
                </a:solidFill>
                <a:latin typeface="Graphik-Semibold"/>
                <a:ea typeface="+mn-ea"/>
              </a:rPr>
              <a:t>Online</a:t>
            </a:r>
            <a:endParaRPr lang="en-SG" sz="1333" kern="0" dirty="0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4D5752CE-E01A-4DC0-DAA1-109539AF65AF}"/>
              </a:ext>
            </a:extLst>
          </p:cNvPr>
          <p:cNvSpPr txBox="1">
            <a:spLocks/>
          </p:cNvSpPr>
          <p:nvPr/>
        </p:nvSpPr>
        <p:spPr>
          <a:xfrm>
            <a:off x="3838588" y="6321488"/>
            <a:ext cx="1516336" cy="21441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rgbClr val="FFFFFF"/>
                </a:solidFill>
                <a:latin typeface="Graphik-Semibold"/>
                <a:ea typeface="+mn-ea"/>
              </a:rPr>
              <a:t>Multi Lingual</a:t>
            </a:r>
            <a:endParaRPr lang="en-SG" sz="1333" kern="0" dirty="0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7EF5C863-A5AD-05EA-3CA7-0171F151E494}"/>
              </a:ext>
            </a:extLst>
          </p:cNvPr>
          <p:cNvSpPr txBox="1">
            <a:spLocks/>
          </p:cNvSpPr>
          <p:nvPr/>
        </p:nvSpPr>
        <p:spPr>
          <a:xfrm>
            <a:off x="10041837" y="2659911"/>
            <a:ext cx="1702389" cy="43364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1734591">
              <a:lnSpc>
                <a:spcPct val="110000"/>
              </a:lnSpc>
              <a:spcBef>
                <a:spcPts val="0"/>
              </a:spcBef>
            </a:pPr>
            <a:r>
              <a:rPr lang="en-US" sz="1333" b="1" kern="0" dirty="0">
                <a:solidFill>
                  <a:srgbClr val="FFFFFF"/>
                </a:solidFill>
                <a:latin typeface="Graphik-Semibold"/>
                <a:ea typeface="+mn-ea"/>
              </a:rPr>
              <a:t>Brands, Services, Products and more</a:t>
            </a:r>
            <a:endParaRPr lang="en-SG" sz="1333" kern="0" dirty="0">
              <a:solidFill>
                <a:srgbClr val="FFFFFF"/>
              </a:solidFill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752675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7">
            <a:extLst>
              <a:ext uri="{FF2B5EF4-FFF2-40B4-BE49-F238E27FC236}">
                <a16:creationId xmlns:a16="http://schemas.microsoft.com/office/drawing/2014/main" id="{AEB09C22-3D20-331B-81EC-92549DA1C56A}"/>
              </a:ext>
            </a:extLst>
          </p:cNvPr>
          <p:cNvSpPr/>
          <p:nvPr/>
        </p:nvSpPr>
        <p:spPr>
          <a:xfrm rot="1664732">
            <a:off x="-3224537" y="-1814092"/>
            <a:ext cx="7340284" cy="5530093"/>
          </a:xfrm>
          <a:custGeom>
            <a:avLst/>
            <a:gdLst>
              <a:gd name="connsiteX0" fmla="*/ 3204014 w 5739674"/>
              <a:gd name="connsiteY0" fmla="*/ 61155 h 4984977"/>
              <a:gd name="connsiteX1" fmla="*/ 4122748 w 5739674"/>
              <a:gd name="connsiteY1" fmla="*/ 820270 h 4984977"/>
              <a:gd name="connsiteX2" fmla="*/ 5725282 w 5739674"/>
              <a:gd name="connsiteY2" fmla="*/ 1098074 h 4984977"/>
              <a:gd name="connsiteX3" fmla="*/ 4569042 w 5739674"/>
              <a:gd name="connsiteY3" fmla="*/ 2444058 h 4984977"/>
              <a:gd name="connsiteX4" fmla="*/ 5269272 w 5739674"/>
              <a:gd name="connsiteY4" fmla="*/ 4035333 h 4984977"/>
              <a:gd name="connsiteX5" fmla="*/ 3724374 w 5739674"/>
              <a:gd name="connsiteY5" fmla="*/ 4017972 h 4984977"/>
              <a:gd name="connsiteX6" fmla="*/ 2401971 w 5739674"/>
              <a:gd name="connsiteY6" fmla="*/ 4976085 h 4984977"/>
              <a:gd name="connsiteX7" fmla="*/ 787470 w 5739674"/>
              <a:gd name="connsiteY7" fmla="*/ 4339338 h 4984977"/>
              <a:gd name="connsiteX8" fmla="*/ 45966 w 5739674"/>
              <a:gd name="connsiteY8" fmla="*/ 2701525 h 4984977"/>
              <a:gd name="connsiteX9" fmla="*/ 1751128 w 5739674"/>
              <a:gd name="connsiteY9" fmla="*/ 1585373 h 4984977"/>
              <a:gd name="connsiteX10" fmla="*/ 1936532 w 5739674"/>
              <a:gd name="connsiteY10" fmla="*/ 278309 h 4984977"/>
              <a:gd name="connsiteX11" fmla="*/ 3204014 w 5739674"/>
              <a:gd name="connsiteY11" fmla="*/ 61155 h 498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9674" h="4984977">
                <a:moveTo>
                  <a:pt x="3204014" y="61155"/>
                </a:moveTo>
                <a:cubicBezTo>
                  <a:pt x="3597749" y="158761"/>
                  <a:pt x="3747635" y="665995"/>
                  <a:pt x="4122748" y="820270"/>
                </a:cubicBezTo>
                <a:cubicBezTo>
                  <a:pt x="4634441" y="1030713"/>
                  <a:pt x="5578806" y="565120"/>
                  <a:pt x="5725282" y="1098074"/>
                </a:cubicBezTo>
                <a:cubicBezTo>
                  <a:pt x="5885206" y="1679932"/>
                  <a:pt x="4661615" y="1847807"/>
                  <a:pt x="4569042" y="2444058"/>
                </a:cubicBezTo>
                <a:cubicBezTo>
                  <a:pt x="4478316" y="3028447"/>
                  <a:pt x="5548993" y="3514120"/>
                  <a:pt x="5269272" y="4035333"/>
                </a:cubicBezTo>
                <a:cubicBezTo>
                  <a:pt x="5020955" y="4498042"/>
                  <a:pt x="4223761" y="3854121"/>
                  <a:pt x="3724374" y="4017972"/>
                </a:cubicBezTo>
                <a:cubicBezTo>
                  <a:pt x="3196299" y="4191231"/>
                  <a:pt x="2954497" y="4915621"/>
                  <a:pt x="2401971" y="4976085"/>
                </a:cubicBezTo>
                <a:cubicBezTo>
                  <a:pt x="1814917" y="5040317"/>
                  <a:pt x="1212089" y="4749269"/>
                  <a:pt x="787470" y="4339338"/>
                </a:cubicBezTo>
                <a:cubicBezTo>
                  <a:pt x="347221" y="3914310"/>
                  <a:pt x="-156040" y="3278827"/>
                  <a:pt x="45966" y="2701525"/>
                </a:cubicBezTo>
                <a:cubicBezTo>
                  <a:pt x="274800" y="2047559"/>
                  <a:pt x="1324789" y="2131825"/>
                  <a:pt x="1751128" y="1585373"/>
                </a:cubicBezTo>
                <a:cubicBezTo>
                  <a:pt x="2027534" y="1231093"/>
                  <a:pt x="1626455" y="603608"/>
                  <a:pt x="1936532" y="278309"/>
                </a:cubicBezTo>
                <a:cubicBezTo>
                  <a:pt x="2238208" y="-38179"/>
                  <a:pt x="2779371" y="-44113"/>
                  <a:pt x="3204014" y="61155"/>
                </a:cubicBezTo>
                <a:close/>
              </a:path>
            </a:pathLst>
          </a:custGeom>
          <a:gradFill flip="none" rotWithShape="0"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B12F730-902E-CA2D-941F-FB1EE564F788}"/>
              </a:ext>
            </a:extLst>
          </p:cNvPr>
          <p:cNvSpPr/>
          <p:nvPr/>
        </p:nvSpPr>
        <p:spPr>
          <a:xfrm rot="9107011">
            <a:off x="-633700" y="4872934"/>
            <a:ext cx="3857036" cy="43068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gradFill flip="none" rotWithShape="0"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marL="0" marR="0" lvl="0" indent="0" algn="ctr" defTabSz="1219170" rtl="0" eaLnBrk="1" fontAlgn="auto" latinLnBrk="0" hangingPunct="0">
              <a:lnSpc>
                <a:spcPts val="3467"/>
              </a:lnSpc>
              <a:spcBef>
                <a:spcPts val="2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343AE"/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6F31DA-5252-DBFA-489A-2D38FF4D1EEE}"/>
              </a:ext>
            </a:extLst>
          </p:cNvPr>
          <p:cNvSpPr/>
          <p:nvPr/>
        </p:nvSpPr>
        <p:spPr>
          <a:xfrm>
            <a:off x="9848779" y="143351"/>
            <a:ext cx="992288" cy="992288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92C2E5-44E5-F316-A329-FA526AAC8C7E}"/>
              </a:ext>
            </a:extLst>
          </p:cNvPr>
          <p:cNvSpPr/>
          <p:nvPr/>
        </p:nvSpPr>
        <p:spPr>
          <a:xfrm>
            <a:off x="11024543" y="1164271"/>
            <a:ext cx="735936" cy="735936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839DD8F1-756F-BB0C-33BD-8F6CFE27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21" y="343405"/>
            <a:ext cx="2647476" cy="820866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667" spc="-160">
                <a:solidFill>
                  <a:schemeClr val="bg1"/>
                </a:solidFill>
              </a:rPr>
              <a:t>Design Research:</a:t>
            </a:r>
            <a:br>
              <a:rPr lang="en-GB" sz="2667" spc="-160">
                <a:solidFill>
                  <a:schemeClr val="bg1"/>
                </a:solidFill>
              </a:rPr>
            </a:br>
            <a:r>
              <a:rPr lang="en-GB" sz="2667" spc="-160">
                <a:solidFill>
                  <a:schemeClr val="bg1"/>
                </a:solidFill>
              </a:rPr>
              <a:t>Key takeaways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EF17F90B-05AD-1C03-CB3D-29D6B870BF6B}"/>
              </a:ext>
            </a:extLst>
          </p:cNvPr>
          <p:cNvSpPr txBox="1">
            <a:spLocks/>
          </p:cNvSpPr>
          <p:nvPr/>
        </p:nvSpPr>
        <p:spPr>
          <a:xfrm>
            <a:off x="7480747" y="1844376"/>
            <a:ext cx="4265647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1400" b="1" kern="0" spc="-27" dirty="0">
                <a:solidFill>
                  <a:srgbClr val="8928DD"/>
                </a:solidFill>
                <a:latin typeface="Graphik-Semibold" panose="020B0503030202060203" pitchFamily="34" charset="77"/>
              </a:rPr>
              <a:t>Define Your Purpose</a:t>
            </a:r>
            <a:br>
              <a:rPr lang="en-GB" sz="1400" kern="0" spc="-27" dirty="0">
                <a:solidFill>
                  <a:schemeClr val="tx1"/>
                </a:solidFill>
              </a:rPr>
            </a:br>
            <a:r>
              <a:rPr lang="en-GB" sz="1400" kern="0" spc="-27" dirty="0">
                <a:solidFill>
                  <a:schemeClr val="tx1"/>
                </a:solidFill>
              </a:rPr>
              <a:t>Set a clear goal to guide your research</a:t>
            </a: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GB" sz="1400" kern="0" spc="-27" dirty="0">
              <a:solidFill>
                <a:schemeClr val="tx1"/>
              </a:solidFill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1400" b="1" kern="0" spc="-27" dirty="0">
                <a:solidFill>
                  <a:srgbClr val="8928DD"/>
                </a:solidFill>
                <a:latin typeface="Graphik-Semibold" panose="020B0503030202060203" pitchFamily="34" charset="77"/>
              </a:rPr>
              <a:t>Engage Diverse Perspectives</a:t>
            </a:r>
            <a:br>
              <a:rPr lang="en-GB" sz="1400" kern="0" spc="-27" dirty="0">
                <a:solidFill>
                  <a:schemeClr val="tx1"/>
                </a:solidFill>
              </a:rPr>
            </a:br>
            <a:r>
              <a:rPr lang="en-GB" sz="1400" kern="0" spc="-27" dirty="0">
                <a:solidFill>
                  <a:schemeClr val="tx1"/>
                </a:solidFill>
              </a:rPr>
              <a:t>Involve different kinds of users, stakeholders, staff, experts for a holistic understanding</a:t>
            </a: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GB" sz="1400" kern="0" spc="-27" dirty="0">
              <a:solidFill>
                <a:schemeClr val="tx1"/>
              </a:solidFill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1400" b="1" kern="0" spc="-27" dirty="0">
                <a:solidFill>
                  <a:srgbClr val="8928DD"/>
                </a:solidFill>
                <a:latin typeface="Graphik-Semibold" panose="020B0503030202060203" pitchFamily="34" charset="77"/>
              </a:rPr>
              <a:t>Choose the Right Methods</a:t>
            </a:r>
            <a:br>
              <a:rPr lang="en-GB" sz="1400" kern="0" spc="-27" dirty="0">
                <a:solidFill>
                  <a:schemeClr val="tx1"/>
                </a:solidFill>
              </a:rPr>
            </a:br>
            <a:r>
              <a:rPr lang="en-GB" sz="1400" kern="0" spc="-27" dirty="0">
                <a:solidFill>
                  <a:schemeClr val="tx1"/>
                </a:solidFill>
              </a:rPr>
              <a:t>Mix and match appropriate research </a:t>
            </a:r>
            <a:br>
              <a:rPr lang="en-GB" sz="1400" kern="0" spc="-27" dirty="0">
                <a:solidFill>
                  <a:schemeClr val="tx1"/>
                </a:solidFill>
              </a:rPr>
            </a:br>
            <a:r>
              <a:rPr lang="en-GB" sz="1400" kern="0" spc="-27" dirty="0">
                <a:solidFill>
                  <a:schemeClr val="tx1"/>
                </a:solidFill>
              </a:rPr>
              <a:t>techniques to find the answers you need</a:t>
            </a: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GB" sz="1400" kern="0" spc="-27" dirty="0">
              <a:solidFill>
                <a:srgbClr val="8928DD"/>
              </a:solidFill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1400" b="1" kern="0" spc="-27" dirty="0">
                <a:solidFill>
                  <a:srgbClr val="8928DD"/>
                </a:solidFill>
                <a:latin typeface="Graphik-Semibold" panose="020B0503030202060203" pitchFamily="34" charset="77"/>
              </a:rPr>
              <a:t>Start Small, Learn Fast</a:t>
            </a:r>
            <a:br>
              <a:rPr lang="en-GB" sz="1400" kern="0" spc="-27" dirty="0">
                <a:solidFill>
                  <a:schemeClr val="tx1"/>
                </a:solidFill>
              </a:rPr>
            </a:br>
            <a:r>
              <a:rPr lang="en-GB" sz="1400" kern="0" spc="-27" dirty="0">
                <a:solidFill>
                  <a:schemeClr val="tx1"/>
                </a:solidFill>
              </a:rPr>
              <a:t>Begin with a little research at least, </a:t>
            </a:r>
            <a:br>
              <a:rPr lang="en-GB" sz="1400" kern="0" spc="-27" dirty="0">
                <a:solidFill>
                  <a:schemeClr val="tx1"/>
                </a:solidFill>
              </a:rPr>
            </a:br>
            <a:r>
              <a:rPr lang="en-GB" sz="1400" kern="0" spc="-27" dirty="0">
                <a:solidFill>
                  <a:schemeClr val="tx1"/>
                </a:solidFill>
              </a:rPr>
              <a:t>and then build on it over time</a:t>
            </a: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GB" sz="1400" kern="0" spc="-27" dirty="0">
              <a:solidFill>
                <a:schemeClr val="tx1"/>
              </a:solidFill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1400" b="1" kern="0" spc="-27" dirty="0">
                <a:solidFill>
                  <a:srgbClr val="8928DD"/>
                </a:solidFill>
                <a:latin typeface="Graphik-Semibold" panose="020B0503030202060203" pitchFamily="34" charset="77"/>
              </a:rPr>
              <a:t>Great findings</a:t>
            </a:r>
            <a:br>
              <a:rPr lang="en-GB" sz="1400" kern="0" spc="-27" dirty="0">
                <a:solidFill>
                  <a:schemeClr val="tx1"/>
                </a:solidFill>
              </a:rPr>
            </a:br>
            <a:r>
              <a:rPr lang="en-GB" sz="1400" kern="0" spc="-27" dirty="0">
                <a:solidFill>
                  <a:schemeClr val="tx1"/>
                </a:solidFill>
              </a:rPr>
              <a:t>Make your findings engaging and relevant so that it leads to action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436DE-D8E5-B03D-42C2-6DD134418160}"/>
              </a:ext>
            </a:extLst>
          </p:cNvPr>
          <p:cNvSpPr txBox="1">
            <a:spLocks/>
          </p:cNvSpPr>
          <p:nvPr/>
        </p:nvSpPr>
        <p:spPr>
          <a:xfrm>
            <a:off x="431520" y="1275046"/>
            <a:ext cx="29064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400" kern="0" spc="-107">
                <a:solidFill>
                  <a:srgbClr val="FFFFFF"/>
                </a:solidFill>
              </a:rPr>
              <a:t>デザインリサーチの重要なポイント</a:t>
            </a:r>
            <a:endParaRPr lang="ja-JP" altLang="en-US" sz="1400" kern="0" spc="-107" dirty="0">
              <a:solidFill>
                <a:srgbClr val="FFFFFF"/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631601AC-AE4E-C5B7-9132-D913E96B37B0}"/>
              </a:ext>
            </a:extLst>
          </p:cNvPr>
          <p:cNvSpPr txBox="1">
            <a:spLocks/>
          </p:cNvSpPr>
          <p:nvPr/>
        </p:nvSpPr>
        <p:spPr>
          <a:xfrm>
            <a:off x="2681842" y="1892920"/>
            <a:ext cx="4528445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b="1" kern="0" spc="-27">
                <a:solidFill>
                  <a:srgbClr val="8928DD"/>
                </a:solidFill>
                <a:latin typeface="Graphik-Semibold" panose="020B0503030202060203" pitchFamily="34" charset="77"/>
              </a:rPr>
              <a:t>目的を明確にする</a:t>
            </a:r>
            <a:br>
              <a:rPr lang="en-GB" altLang="ja-JP" sz="1400" b="1" kern="0" spc="-27" dirty="0">
                <a:solidFill>
                  <a:srgbClr val="8928DD"/>
                </a:solidFill>
                <a:latin typeface="Graphik-Semibold" panose="020B0503030202060203" pitchFamily="34" charset="77"/>
              </a:rPr>
            </a:br>
            <a:r>
              <a:rPr lang="ja-JP" altLang="en-US" sz="1400" kern="0" spc="-27">
                <a:solidFill>
                  <a:schemeClr val="tx1"/>
                </a:solidFill>
                <a:latin typeface="Graphik-Semibold" panose="020B0503030202060203" pitchFamily="34" charset="77"/>
              </a:rPr>
              <a:t>リサーチの指針となる明確な目的を設定する</a:t>
            </a:r>
            <a:r>
              <a:rPr lang="ja-JP" altLang="en-US" sz="1400" b="1" kern="0" spc="-27">
                <a:solidFill>
                  <a:srgbClr val="8928DD"/>
                </a:solidFill>
                <a:latin typeface="Graphik-Semibold" panose="020B0503030202060203" pitchFamily="34" charset="77"/>
              </a:rPr>
              <a:t>。</a:t>
            </a:r>
            <a:endParaRPr lang="en-GB" altLang="ja-JP" sz="1400" b="1" kern="0" spc="-27" dirty="0">
              <a:solidFill>
                <a:srgbClr val="8928DD"/>
              </a:solidFill>
              <a:latin typeface="Graphik-Semibold" panose="020B0503030202060203" pitchFamily="34" charset="77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GB" altLang="ja-JP" sz="1400" b="1" kern="0" spc="-27" dirty="0">
              <a:solidFill>
                <a:srgbClr val="8928DD"/>
              </a:solidFill>
              <a:latin typeface="Graphik-Semibold" panose="020B0503030202060203" pitchFamily="34" charset="77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b="1" kern="0" spc="-27">
                <a:solidFill>
                  <a:srgbClr val="8928DD"/>
                </a:solidFill>
                <a:latin typeface="Graphik-Semibold" panose="020B0503030202060203" pitchFamily="34" charset="77"/>
              </a:rPr>
              <a:t>多様な視点を取り入れ</a:t>
            </a:r>
            <a:br>
              <a:rPr lang="en-GB" altLang="ja-JP" sz="1400" b="1" kern="0" spc="-27" dirty="0">
                <a:solidFill>
                  <a:srgbClr val="8928DD"/>
                </a:solidFill>
                <a:latin typeface="Graphik-Semibold" panose="020B0503030202060203" pitchFamily="34" charset="77"/>
              </a:rPr>
            </a:br>
            <a:r>
              <a:rPr lang="ja-JP" altLang="en-US" sz="1400" kern="0" spc="-27">
                <a:solidFill>
                  <a:schemeClr val="tx1"/>
                </a:solidFill>
                <a:latin typeface="Graphik-Semibold" panose="020B0503030202060203" pitchFamily="34" charset="77"/>
              </a:rPr>
              <a:t>る全体的な理解のために、さまざまな種類のユーザー、利害関係者、スタッフ、専門家を参加させる。</a:t>
            </a:r>
            <a:endParaRPr lang="en-GB" altLang="ja-JP" sz="1400" kern="0" spc="-27" dirty="0">
              <a:solidFill>
                <a:schemeClr val="tx1"/>
              </a:solidFill>
              <a:latin typeface="Graphik-Semibold" panose="020B0503030202060203" pitchFamily="34" charset="77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GB" altLang="ja-JP" sz="1400" b="1" kern="0" spc="-27" dirty="0">
              <a:solidFill>
                <a:srgbClr val="8928DD"/>
              </a:solidFill>
              <a:latin typeface="Graphik-Semibold" panose="020B0503030202060203" pitchFamily="34" charset="77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b="1" kern="0" spc="-27">
                <a:solidFill>
                  <a:srgbClr val="8928DD"/>
                </a:solidFill>
                <a:latin typeface="Graphik-Semibold" panose="020B0503030202060203" pitchFamily="34" charset="77"/>
              </a:rPr>
              <a:t>適切な手法を選ぶ</a:t>
            </a:r>
            <a:br>
              <a:rPr lang="en-GB" altLang="ja-JP" sz="1400" b="1" kern="0" spc="-27" dirty="0">
                <a:solidFill>
                  <a:srgbClr val="8928DD"/>
                </a:solidFill>
                <a:latin typeface="Graphik-Semibold" panose="020B0503030202060203" pitchFamily="34" charset="77"/>
              </a:rPr>
            </a:br>
            <a:r>
              <a:rPr lang="ja-JP" altLang="en-US" sz="1400" kern="0" spc="-27">
                <a:solidFill>
                  <a:schemeClr val="tx1"/>
                </a:solidFill>
                <a:latin typeface="Graphik-Semibold" panose="020B0503030202060203" pitchFamily="34" charset="77"/>
              </a:rPr>
              <a:t>必要な答えを見つけるために、適切なリサーチ手法を組み合わせる。</a:t>
            </a:r>
            <a:endParaRPr lang="en-GB" altLang="ja-JP" sz="1400" kern="0" spc="-27" dirty="0">
              <a:solidFill>
                <a:schemeClr val="tx1"/>
              </a:solidFill>
              <a:latin typeface="Graphik-Semibold" panose="020B0503030202060203" pitchFamily="34" charset="77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GB" altLang="ja-JP" sz="1400" b="1" kern="0" spc="-27" dirty="0">
              <a:solidFill>
                <a:srgbClr val="8928DD"/>
              </a:solidFill>
              <a:latin typeface="Graphik-Semibold" panose="020B0503030202060203" pitchFamily="34" charset="77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b="1" kern="0" spc="-27">
                <a:solidFill>
                  <a:srgbClr val="8928DD"/>
                </a:solidFill>
                <a:latin typeface="Graphik-Semibold" panose="020B0503030202060203" pitchFamily="34" charset="77"/>
              </a:rPr>
              <a:t>小さく始めて、早く学ぶ</a:t>
            </a:r>
            <a:br>
              <a:rPr lang="en-GB" altLang="ja-JP" sz="1400" b="1" kern="0" spc="-27" dirty="0">
                <a:solidFill>
                  <a:srgbClr val="8928DD"/>
                </a:solidFill>
                <a:latin typeface="Graphik-Semibold" panose="020B0503030202060203" pitchFamily="34" charset="77"/>
              </a:rPr>
            </a:br>
            <a:r>
              <a:rPr lang="ja-JP" altLang="en-US" sz="1400" kern="0" spc="-27">
                <a:solidFill>
                  <a:schemeClr val="tx1"/>
                </a:solidFill>
                <a:latin typeface="Graphik-Semibold" panose="020B0503030202060203" pitchFamily="34" charset="77"/>
              </a:rPr>
              <a:t>最低限小さな調査から始め、時間をかけて積み上げていく。</a:t>
            </a:r>
            <a:br>
              <a:rPr lang="en-GB" altLang="ja-JP" sz="1400" b="1" kern="0" spc="-27" dirty="0">
                <a:solidFill>
                  <a:srgbClr val="8928DD"/>
                </a:solidFill>
                <a:latin typeface="Graphik-Semibold" panose="020B0503030202060203" pitchFamily="34" charset="77"/>
              </a:rPr>
            </a:br>
            <a:endParaRPr lang="ja-JP" altLang="en-US" sz="1400" b="1" kern="0" spc="-27">
              <a:solidFill>
                <a:srgbClr val="8928DD"/>
              </a:solidFill>
              <a:latin typeface="Graphik-Semibold" panose="020B0503030202060203" pitchFamily="34" charset="77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b="1" kern="0" spc="-27">
                <a:solidFill>
                  <a:srgbClr val="8928DD"/>
                </a:solidFill>
                <a:latin typeface="Graphik-Semibold" panose="020B0503030202060203" pitchFamily="34" charset="77"/>
              </a:rPr>
              <a:t>優れた発見</a:t>
            </a:r>
            <a:br>
              <a:rPr lang="en-GB" altLang="ja-JP" sz="1400" b="1" kern="0" spc="-27" dirty="0">
                <a:solidFill>
                  <a:srgbClr val="8928DD"/>
                </a:solidFill>
                <a:latin typeface="Graphik-Semibold" panose="020B0503030202060203" pitchFamily="34" charset="77"/>
              </a:rPr>
            </a:br>
            <a:r>
              <a:rPr lang="ja-JP" altLang="en-US" sz="1400" kern="0" spc="-27">
                <a:solidFill>
                  <a:schemeClr val="tx1"/>
                </a:solidFill>
                <a:latin typeface="Graphik-Semibold" panose="020B0503030202060203" pitchFamily="34" charset="77"/>
              </a:rPr>
              <a:t>調査で見つかった発見を魅力的で関連性のあるものにし、行動につなげる</a:t>
            </a:r>
            <a:r>
              <a:rPr lang="ja-JP" altLang="en-US" sz="1400" b="1" kern="0" spc="-27">
                <a:solidFill>
                  <a:srgbClr val="8928DD"/>
                </a:solidFill>
                <a:latin typeface="Graphik-Semibold" panose="020B0503030202060203" pitchFamily="34" charset="77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1049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31777"/>
            </a:gs>
            <a:gs pos="0">
              <a:srgbClr val="8928D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AAB9BC3-754B-4D4A-26F8-C4716D8C95D9}"/>
              </a:ext>
            </a:extLst>
          </p:cNvPr>
          <p:cNvSpPr txBox="1"/>
          <p:nvPr/>
        </p:nvSpPr>
        <p:spPr>
          <a:xfrm>
            <a:off x="3373121" y="-487680"/>
            <a:ext cx="6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2438339" rtl="0" eaLnBrk="1" fontAlgn="auto" latinLnBrk="0" hangingPunct="0">
              <a:lnSpc>
                <a:spcPts val="2133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72D2C3-D28A-E223-2BEE-FF3DE7AB8DE5}"/>
              </a:ext>
            </a:extLst>
          </p:cNvPr>
          <p:cNvSpPr/>
          <p:nvPr/>
        </p:nvSpPr>
        <p:spPr>
          <a:xfrm rot="11816518">
            <a:off x="14340224" y="-789138"/>
            <a:ext cx="2287723" cy="364394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solidFill>
            <a:srgbClr val="FF7A79">
              <a:alpha val="2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marL="0" marR="0" lvl="0" indent="0" algn="ctr" defTabSz="1219170" rtl="0" eaLnBrk="1" fontAlgn="auto" latinLnBrk="0" hangingPunct="0">
              <a:lnSpc>
                <a:spcPts val="3467"/>
              </a:lnSpc>
              <a:spcBef>
                <a:spcPts val="2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343AE"/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B5910AF-3776-589F-1E9C-8318277F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20" y="2073810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JP" sz="54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5BCD1385-5527-C130-EE1C-233572F007E7}"/>
              </a:ext>
            </a:extLst>
          </p:cNvPr>
          <p:cNvSpPr txBox="1">
            <a:spLocks/>
          </p:cNvSpPr>
          <p:nvPr/>
        </p:nvSpPr>
        <p:spPr>
          <a:xfrm>
            <a:off x="431520" y="4485314"/>
            <a:ext cx="10972800" cy="237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1734591" latinLnBrk="0">
              <a:lnSpc>
                <a:spcPts val="3900"/>
              </a:lnSpc>
              <a:spcBef>
                <a:spcPts val="1951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/>
            <a:r>
              <a:rPr lang="en-JP" sz="1800" kern="0" dirty="0">
                <a:solidFill>
                  <a:schemeClr val="bg1"/>
                </a:solidFill>
              </a:rPr>
              <a:t>For more information please contact </a:t>
            </a:r>
            <a:br>
              <a:rPr lang="en-JP" sz="1800" kern="0" dirty="0">
                <a:solidFill>
                  <a:schemeClr val="bg1"/>
                </a:solidFill>
              </a:rPr>
            </a:br>
            <a:r>
              <a:rPr lang="en-JP" sz="1800" kern="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Rebekka.Bush@accenture.com</a:t>
            </a:r>
            <a:br>
              <a:rPr lang="en-JP" sz="1800" kern="0" dirty="0">
                <a:solidFill>
                  <a:schemeClr val="bg1"/>
                </a:solidFill>
              </a:rPr>
            </a:br>
            <a:r>
              <a:rPr lang="en-JP" sz="1800" kern="0" dirty="0">
                <a:solidFill>
                  <a:schemeClr val="bg1"/>
                </a:solidFill>
              </a:rPr>
              <a:t>Design Research Associate Director Tokyo &amp; APAC</a:t>
            </a:r>
            <a:br>
              <a:rPr lang="en-JP" sz="1800" kern="0" dirty="0">
                <a:solidFill>
                  <a:schemeClr val="bg1"/>
                </a:solidFill>
              </a:rPr>
            </a:br>
            <a:endParaRPr lang="en-JP" sz="1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13686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5AA7-D95E-D4C4-922C-A12EEE73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  <a:r>
              <a:rPr lang="en-US" altLang="ja-JP" dirty="0"/>
              <a:t> / </a:t>
            </a:r>
            <a:r>
              <a:rPr lang="en-JP" dirty="0"/>
              <a:t>What’s in this deck?</a:t>
            </a:r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1C0BBB5B-8A7B-73A3-2664-A95BA077ABD9}"/>
              </a:ext>
            </a:extLst>
          </p:cNvPr>
          <p:cNvSpPr txBox="1">
            <a:spLocks/>
          </p:cNvSpPr>
          <p:nvPr/>
        </p:nvSpPr>
        <p:spPr>
          <a:xfrm>
            <a:off x="4383776" y="1490007"/>
            <a:ext cx="3582918" cy="323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endParaRPr lang="en-GB" sz="1400" kern="0" spc="-27" dirty="0">
              <a:solidFill>
                <a:srgbClr val="8928DD"/>
              </a:solidFill>
            </a:endParaRP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400" kern="0" spc="-27" dirty="0">
                <a:solidFill>
                  <a:srgbClr val="8928DD"/>
                </a:solidFill>
              </a:rPr>
              <a:t>What is design research</a:t>
            </a: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endParaRPr lang="en-GB" sz="1400" kern="0" spc="-27" dirty="0">
              <a:solidFill>
                <a:srgbClr val="8928DD"/>
              </a:solidFill>
            </a:endParaRP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400" kern="0" spc="-27" dirty="0">
                <a:solidFill>
                  <a:srgbClr val="8928DD"/>
                </a:solidFill>
              </a:rPr>
              <a:t>Why do design research</a:t>
            </a: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endParaRPr lang="en-GB" sz="1400" kern="0" spc="-27" dirty="0">
              <a:solidFill>
                <a:srgbClr val="8928DD"/>
              </a:solidFill>
            </a:endParaRP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400" kern="0" spc="-27" dirty="0">
                <a:solidFill>
                  <a:srgbClr val="8928DD"/>
                </a:solidFill>
              </a:rPr>
              <a:t>When should we do design research</a:t>
            </a: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endParaRPr lang="en-GB" sz="1400" kern="0" spc="-27" dirty="0">
              <a:solidFill>
                <a:srgbClr val="8928DD"/>
              </a:solidFill>
            </a:endParaRP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400" kern="0" spc="-27" dirty="0">
                <a:solidFill>
                  <a:srgbClr val="8928DD"/>
                </a:solidFill>
              </a:rPr>
              <a:t>What do we research</a:t>
            </a: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endParaRPr lang="en-GB" sz="1400" kern="0" spc="-27" dirty="0">
              <a:solidFill>
                <a:srgbClr val="8928DD"/>
              </a:solidFill>
            </a:endParaRP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400" kern="0" spc="-27" dirty="0">
                <a:solidFill>
                  <a:srgbClr val="8928DD"/>
                </a:solidFill>
              </a:rPr>
              <a:t>How do we do design research</a:t>
            </a: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endParaRPr lang="en-GB" sz="1400" kern="0" spc="-27" dirty="0">
              <a:solidFill>
                <a:srgbClr val="8928DD"/>
              </a:solidFill>
            </a:endParaRP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400" kern="0" spc="-27" dirty="0">
                <a:solidFill>
                  <a:srgbClr val="8928DD"/>
                </a:solidFill>
              </a:rPr>
              <a:t>Who do we</a:t>
            </a:r>
            <a:r>
              <a:rPr lang="en-US" sz="1400" kern="0" spc="-27" dirty="0">
                <a:solidFill>
                  <a:srgbClr val="8928DD"/>
                </a:solidFill>
              </a:rPr>
              <a:t> </a:t>
            </a:r>
            <a:r>
              <a:rPr lang="en-GB" sz="1400" kern="0" spc="-27" dirty="0">
                <a:solidFill>
                  <a:srgbClr val="8928DD"/>
                </a:solidFill>
              </a:rPr>
              <a:t>design research with</a:t>
            </a: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endParaRPr lang="en-GB" sz="1400" kern="0" spc="-27" dirty="0">
              <a:solidFill>
                <a:srgbClr val="8928DD"/>
              </a:solidFill>
            </a:endParaRP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400" kern="0" spc="-27" dirty="0">
                <a:solidFill>
                  <a:srgbClr val="8928DD"/>
                </a:solidFill>
              </a:rPr>
              <a:t>Sensemaking &amp; Co-creation</a:t>
            </a:r>
          </a:p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endParaRPr lang="en-GB" sz="1400" kern="0" spc="-27" dirty="0">
              <a:solidFill>
                <a:srgbClr val="8928DD"/>
              </a:solidFill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FE0F6FBD-020B-48BB-A1EA-4EAABFE3047E}"/>
              </a:ext>
            </a:extLst>
          </p:cNvPr>
          <p:cNvSpPr txBox="1">
            <a:spLocks/>
          </p:cNvSpPr>
          <p:nvPr/>
        </p:nvSpPr>
        <p:spPr>
          <a:xfrm>
            <a:off x="431520" y="1502815"/>
            <a:ext cx="3582919" cy="323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GB" sz="1400" kern="0" spc="-27" dirty="0">
              <a:solidFill>
                <a:srgbClr val="8928DD"/>
              </a:solidFill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kern="0" spc="-27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デザイン・リサーチとは</a:t>
            </a:r>
            <a:r>
              <a:rPr lang="en-US" altLang="ja-JP" sz="1400" kern="0" spc="-27" dirty="0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  <a:endParaRPr lang="ja-JP" altLang="en-US" sz="1400" kern="0" spc="-27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ja-JP" altLang="en-US" sz="1400" kern="0" spc="-27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kern="0" spc="-27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なぜ、デザイン・リサーチは重要なのか</a:t>
            </a: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ja-JP" altLang="en-US" sz="1400" kern="0" spc="-27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kern="0" spc="-27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いつデザイン・リサーチを行うべきか</a:t>
            </a: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ja-JP" altLang="en-US" sz="1400" kern="0" spc="-27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kern="0" spc="-27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何をリサーチするのか</a:t>
            </a: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ja-JP" altLang="en-US" sz="1400" kern="0" spc="-27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kern="0" spc="-27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デザイン・リサーチの方法</a:t>
            </a: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ja-JP" altLang="en-US" sz="1400" kern="0" spc="-27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kern="0" spc="-27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誰とデザイン・リサーチを行うか</a:t>
            </a: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ja-JP" altLang="en-US" sz="1400" kern="0" spc="-27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04792" indent="-304792" defTabSz="173459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ja-JP" altLang="en-US" sz="1400" kern="0" spc="-27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「意味付け」と「共創」について</a:t>
            </a:r>
            <a:br>
              <a:rPr lang="en-GB" altLang="ja-JP" sz="1400" kern="0" spc="-27" dirty="0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en-GB" altLang="ja-JP" sz="1400" kern="0" spc="-27" dirty="0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4F37C71-7170-EB4F-6BB8-368A90D06164}"/>
              </a:ext>
            </a:extLst>
          </p:cNvPr>
          <p:cNvSpPr/>
          <p:nvPr/>
        </p:nvSpPr>
        <p:spPr>
          <a:xfrm rot="3191368">
            <a:off x="8740289" y="3789915"/>
            <a:ext cx="3857036" cy="43068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marL="0" marR="0" lvl="0" indent="0" algn="ctr" defTabSz="1219170" rtl="0" eaLnBrk="1" fontAlgn="auto" latinLnBrk="0" hangingPunct="0">
              <a:lnSpc>
                <a:spcPts val="3467"/>
              </a:lnSpc>
              <a:spcBef>
                <a:spcPts val="2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343AE"/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8" name="Graphic 7">
            <a:extLst>
              <a:ext uri="{FF2B5EF4-FFF2-40B4-BE49-F238E27FC236}">
                <a16:creationId xmlns:a16="http://schemas.microsoft.com/office/drawing/2014/main" id="{D5AD335E-09A2-D48A-DF44-0A0976E3B982}"/>
              </a:ext>
            </a:extLst>
          </p:cNvPr>
          <p:cNvSpPr/>
          <p:nvPr/>
        </p:nvSpPr>
        <p:spPr>
          <a:xfrm rot="1664732">
            <a:off x="-3234253" y="4819703"/>
            <a:ext cx="7340284" cy="5530093"/>
          </a:xfrm>
          <a:custGeom>
            <a:avLst/>
            <a:gdLst>
              <a:gd name="connsiteX0" fmla="*/ 3204014 w 5739674"/>
              <a:gd name="connsiteY0" fmla="*/ 61155 h 4984977"/>
              <a:gd name="connsiteX1" fmla="*/ 4122748 w 5739674"/>
              <a:gd name="connsiteY1" fmla="*/ 820270 h 4984977"/>
              <a:gd name="connsiteX2" fmla="*/ 5725282 w 5739674"/>
              <a:gd name="connsiteY2" fmla="*/ 1098074 h 4984977"/>
              <a:gd name="connsiteX3" fmla="*/ 4569042 w 5739674"/>
              <a:gd name="connsiteY3" fmla="*/ 2444058 h 4984977"/>
              <a:gd name="connsiteX4" fmla="*/ 5269272 w 5739674"/>
              <a:gd name="connsiteY4" fmla="*/ 4035333 h 4984977"/>
              <a:gd name="connsiteX5" fmla="*/ 3724374 w 5739674"/>
              <a:gd name="connsiteY5" fmla="*/ 4017972 h 4984977"/>
              <a:gd name="connsiteX6" fmla="*/ 2401971 w 5739674"/>
              <a:gd name="connsiteY6" fmla="*/ 4976085 h 4984977"/>
              <a:gd name="connsiteX7" fmla="*/ 787470 w 5739674"/>
              <a:gd name="connsiteY7" fmla="*/ 4339338 h 4984977"/>
              <a:gd name="connsiteX8" fmla="*/ 45966 w 5739674"/>
              <a:gd name="connsiteY8" fmla="*/ 2701525 h 4984977"/>
              <a:gd name="connsiteX9" fmla="*/ 1751128 w 5739674"/>
              <a:gd name="connsiteY9" fmla="*/ 1585373 h 4984977"/>
              <a:gd name="connsiteX10" fmla="*/ 1936532 w 5739674"/>
              <a:gd name="connsiteY10" fmla="*/ 278309 h 4984977"/>
              <a:gd name="connsiteX11" fmla="*/ 3204014 w 5739674"/>
              <a:gd name="connsiteY11" fmla="*/ 61155 h 498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9674" h="4984977">
                <a:moveTo>
                  <a:pt x="3204014" y="61155"/>
                </a:moveTo>
                <a:cubicBezTo>
                  <a:pt x="3597749" y="158761"/>
                  <a:pt x="3747635" y="665995"/>
                  <a:pt x="4122748" y="820270"/>
                </a:cubicBezTo>
                <a:cubicBezTo>
                  <a:pt x="4634441" y="1030713"/>
                  <a:pt x="5578806" y="565120"/>
                  <a:pt x="5725282" y="1098074"/>
                </a:cubicBezTo>
                <a:cubicBezTo>
                  <a:pt x="5885206" y="1679932"/>
                  <a:pt x="4661615" y="1847807"/>
                  <a:pt x="4569042" y="2444058"/>
                </a:cubicBezTo>
                <a:cubicBezTo>
                  <a:pt x="4478316" y="3028447"/>
                  <a:pt x="5548993" y="3514120"/>
                  <a:pt x="5269272" y="4035333"/>
                </a:cubicBezTo>
                <a:cubicBezTo>
                  <a:pt x="5020955" y="4498042"/>
                  <a:pt x="4223761" y="3854121"/>
                  <a:pt x="3724374" y="4017972"/>
                </a:cubicBezTo>
                <a:cubicBezTo>
                  <a:pt x="3196299" y="4191231"/>
                  <a:pt x="2954497" y="4915621"/>
                  <a:pt x="2401971" y="4976085"/>
                </a:cubicBezTo>
                <a:cubicBezTo>
                  <a:pt x="1814917" y="5040317"/>
                  <a:pt x="1212089" y="4749269"/>
                  <a:pt x="787470" y="4339338"/>
                </a:cubicBezTo>
                <a:cubicBezTo>
                  <a:pt x="347221" y="3914310"/>
                  <a:pt x="-156040" y="3278827"/>
                  <a:pt x="45966" y="2701525"/>
                </a:cubicBezTo>
                <a:cubicBezTo>
                  <a:pt x="274800" y="2047559"/>
                  <a:pt x="1324789" y="2131825"/>
                  <a:pt x="1751128" y="1585373"/>
                </a:cubicBezTo>
                <a:cubicBezTo>
                  <a:pt x="2027534" y="1231093"/>
                  <a:pt x="1626455" y="603608"/>
                  <a:pt x="1936532" y="278309"/>
                </a:cubicBezTo>
                <a:cubicBezTo>
                  <a:pt x="2238208" y="-38179"/>
                  <a:pt x="2779371" y="-44113"/>
                  <a:pt x="3204014" y="61155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2035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hueOff val="-3599825"/>
            <a:satOff val="-4545"/>
            <a:lumOff val="4313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3A44A-C158-4A57-4018-39830539E8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42651" y="6497319"/>
            <a:ext cx="736600" cy="10772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77" rtl="0" eaLnBrk="1" fontAlgn="auto" latinLnBrk="0" hangingPunct="0">
              <a:lnSpc>
                <a:spcPts val="8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849AE-F814-004C-A32C-66B1D871ADD2}" type="slidenum">
              <a:rPr kumimoji="0" lang="en-SG" sz="600" b="0" i="0" u="none" strike="noStrike" kern="0" cap="none" spc="0" normalizeH="0" baseline="0" noProof="0" smtClean="0">
                <a:ln>
                  <a:noFill/>
                </a:ln>
                <a:solidFill>
                  <a:srgbClr val="96968C">
                    <a:hueOff val="-3599825"/>
                    <a:satOff val="-4545"/>
                    <a:lumOff val="-56862"/>
                    <a:alpha val="70000"/>
                  </a:srgbClr>
                </a:solidFill>
                <a:effectLst/>
                <a:uLnTx/>
                <a:uFillTx/>
                <a:latin typeface="Graphik"/>
                <a:sym typeface="Graphik"/>
              </a:rPr>
              <a:pPr marL="0" marR="0" lvl="0" indent="0" algn="l" defTabSz="914377" rtl="0" eaLnBrk="1" fontAlgn="auto" latinLnBrk="0" hangingPunct="0">
                <a:lnSpc>
                  <a:spcPts val="8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SG" sz="600" b="0" i="0" u="none" strike="noStrike" kern="0" cap="none" spc="0" normalizeH="0" baseline="0" noProof="0">
              <a:ln>
                <a:noFill/>
              </a:ln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effectLst/>
              <a:uLnTx/>
              <a:uFillTx/>
              <a:latin typeface="Graphik"/>
              <a:sym typeface="Graphik"/>
            </a:endParaRP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628CB0F1-0206-6C1F-B455-B92F9D7CE122}"/>
              </a:ext>
            </a:extLst>
          </p:cNvPr>
          <p:cNvSpPr txBox="1">
            <a:spLocks/>
          </p:cNvSpPr>
          <p:nvPr/>
        </p:nvSpPr>
        <p:spPr>
          <a:xfrm>
            <a:off x="2346158" y="1975794"/>
            <a:ext cx="7719219" cy="155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0" marR="0" lvl="0" indent="0" algn="ctr" defTabSz="17345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600" kern="0" spc="-200" dirty="0">
                <a:solidFill>
                  <a:srgbClr val="8928DD"/>
                </a:solidFill>
              </a:rPr>
              <a:t>What is</a:t>
            </a:r>
            <a:br>
              <a:rPr lang="en-GB" sz="5600" kern="0" spc="-200" dirty="0">
                <a:solidFill>
                  <a:srgbClr val="8928DD"/>
                </a:solidFill>
              </a:rPr>
            </a:br>
            <a:r>
              <a:rPr kumimoji="0" lang="en-GB" sz="5600" b="0" i="0" u="none" strike="noStrike" kern="0" cap="none" spc="-200" normalizeH="0" baseline="0" noProof="0" dirty="0">
                <a:ln>
                  <a:noFill/>
                </a:ln>
                <a:solidFill>
                  <a:srgbClr val="8928DD"/>
                </a:solidFill>
                <a:effectLst/>
                <a:uLnTx/>
                <a:uFillTx/>
                <a:latin typeface="Graphik" panose="020B0503030202060203" pitchFamily="34" charset="77"/>
                <a:sym typeface="Graphik"/>
              </a:rPr>
              <a:t>Design Research?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B9BC3-754B-4D4A-26F8-C4716D8C95D9}"/>
              </a:ext>
            </a:extLst>
          </p:cNvPr>
          <p:cNvSpPr txBox="1"/>
          <p:nvPr/>
        </p:nvSpPr>
        <p:spPr>
          <a:xfrm>
            <a:off x="3373121" y="-487680"/>
            <a:ext cx="6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2438339" rtl="0" eaLnBrk="1" fontAlgn="auto" latinLnBrk="0" hangingPunct="0">
              <a:lnSpc>
                <a:spcPts val="2133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72D2C3-D28A-E223-2BEE-FF3DE7AB8DE5}"/>
              </a:ext>
            </a:extLst>
          </p:cNvPr>
          <p:cNvSpPr/>
          <p:nvPr/>
        </p:nvSpPr>
        <p:spPr>
          <a:xfrm rot="3191368">
            <a:off x="8740289" y="3789915"/>
            <a:ext cx="3857036" cy="43068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marL="0" marR="0" lvl="0" indent="0" algn="ctr" defTabSz="1219170" rtl="0" eaLnBrk="1" fontAlgn="auto" latinLnBrk="0" hangingPunct="0">
              <a:lnSpc>
                <a:spcPts val="3467"/>
              </a:lnSpc>
              <a:spcBef>
                <a:spcPts val="2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343AE"/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6A7480B-21A6-C9BC-2685-D11005CA3D5C}"/>
              </a:ext>
            </a:extLst>
          </p:cNvPr>
          <p:cNvSpPr/>
          <p:nvPr/>
        </p:nvSpPr>
        <p:spPr>
          <a:xfrm rot="15840599">
            <a:off x="-570455" y="-1868509"/>
            <a:ext cx="2524739" cy="4065907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AB5E03-7315-6631-3431-F5D10FAA65BA}"/>
              </a:ext>
            </a:extLst>
          </p:cNvPr>
          <p:cNvSpPr/>
          <p:nvPr/>
        </p:nvSpPr>
        <p:spPr>
          <a:xfrm>
            <a:off x="985535" y="1038248"/>
            <a:ext cx="452487" cy="452487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165A73-2AA2-2A06-65F3-620FA77079EA}"/>
              </a:ext>
            </a:extLst>
          </p:cNvPr>
          <p:cNvSpPr/>
          <p:nvPr/>
        </p:nvSpPr>
        <p:spPr>
          <a:xfrm>
            <a:off x="570071" y="1545397"/>
            <a:ext cx="296179" cy="296179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DA9188-D7B8-3866-45EE-C67BE893F07A}"/>
              </a:ext>
            </a:extLst>
          </p:cNvPr>
          <p:cNvSpPr/>
          <p:nvPr/>
        </p:nvSpPr>
        <p:spPr>
          <a:xfrm>
            <a:off x="9941889" y="-178249"/>
            <a:ext cx="992288" cy="992288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5EC683-743E-3402-6F68-80B3A3A0CD58}"/>
              </a:ext>
            </a:extLst>
          </p:cNvPr>
          <p:cNvSpPr/>
          <p:nvPr/>
        </p:nvSpPr>
        <p:spPr>
          <a:xfrm>
            <a:off x="8994454" y="-260341"/>
            <a:ext cx="735936" cy="735936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0" name="Graphic 7">
            <a:extLst>
              <a:ext uri="{FF2B5EF4-FFF2-40B4-BE49-F238E27FC236}">
                <a16:creationId xmlns:a16="http://schemas.microsoft.com/office/drawing/2014/main" id="{48DE7E86-C7F1-9DF5-B115-7CBC54890291}"/>
              </a:ext>
            </a:extLst>
          </p:cNvPr>
          <p:cNvSpPr/>
          <p:nvPr/>
        </p:nvSpPr>
        <p:spPr>
          <a:xfrm rot="1664732">
            <a:off x="-3257393" y="3576004"/>
            <a:ext cx="7340284" cy="5530093"/>
          </a:xfrm>
          <a:custGeom>
            <a:avLst/>
            <a:gdLst>
              <a:gd name="connsiteX0" fmla="*/ 3204014 w 5739674"/>
              <a:gd name="connsiteY0" fmla="*/ 61155 h 4984977"/>
              <a:gd name="connsiteX1" fmla="*/ 4122748 w 5739674"/>
              <a:gd name="connsiteY1" fmla="*/ 820270 h 4984977"/>
              <a:gd name="connsiteX2" fmla="*/ 5725282 w 5739674"/>
              <a:gd name="connsiteY2" fmla="*/ 1098074 h 4984977"/>
              <a:gd name="connsiteX3" fmla="*/ 4569042 w 5739674"/>
              <a:gd name="connsiteY3" fmla="*/ 2444058 h 4984977"/>
              <a:gd name="connsiteX4" fmla="*/ 5269272 w 5739674"/>
              <a:gd name="connsiteY4" fmla="*/ 4035333 h 4984977"/>
              <a:gd name="connsiteX5" fmla="*/ 3724374 w 5739674"/>
              <a:gd name="connsiteY5" fmla="*/ 4017972 h 4984977"/>
              <a:gd name="connsiteX6" fmla="*/ 2401971 w 5739674"/>
              <a:gd name="connsiteY6" fmla="*/ 4976085 h 4984977"/>
              <a:gd name="connsiteX7" fmla="*/ 787470 w 5739674"/>
              <a:gd name="connsiteY7" fmla="*/ 4339338 h 4984977"/>
              <a:gd name="connsiteX8" fmla="*/ 45966 w 5739674"/>
              <a:gd name="connsiteY8" fmla="*/ 2701525 h 4984977"/>
              <a:gd name="connsiteX9" fmla="*/ 1751128 w 5739674"/>
              <a:gd name="connsiteY9" fmla="*/ 1585373 h 4984977"/>
              <a:gd name="connsiteX10" fmla="*/ 1936532 w 5739674"/>
              <a:gd name="connsiteY10" fmla="*/ 278309 h 4984977"/>
              <a:gd name="connsiteX11" fmla="*/ 3204014 w 5739674"/>
              <a:gd name="connsiteY11" fmla="*/ 61155 h 498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9674" h="4984977">
                <a:moveTo>
                  <a:pt x="3204014" y="61155"/>
                </a:moveTo>
                <a:cubicBezTo>
                  <a:pt x="3597749" y="158761"/>
                  <a:pt x="3747635" y="665995"/>
                  <a:pt x="4122748" y="820270"/>
                </a:cubicBezTo>
                <a:cubicBezTo>
                  <a:pt x="4634441" y="1030713"/>
                  <a:pt x="5578806" y="565120"/>
                  <a:pt x="5725282" y="1098074"/>
                </a:cubicBezTo>
                <a:cubicBezTo>
                  <a:pt x="5885206" y="1679932"/>
                  <a:pt x="4661615" y="1847807"/>
                  <a:pt x="4569042" y="2444058"/>
                </a:cubicBezTo>
                <a:cubicBezTo>
                  <a:pt x="4478316" y="3028447"/>
                  <a:pt x="5548993" y="3514120"/>
                  <a:pt x="5269272" y="4035333"/>
                </a:cubicBezTo>
                <a:cubicBezTo>
                  <a:pt x="5020955" y="4498042"/>
                  <a:pt x="4223761" y="3854121"/>
                  <a:pt x="3724374" y="4017972"/>
                </a:cubicBezTo>
                <a:cubicBezTo>
                  <a:pt x="3196299" y="4191231"/>
                  <a:pt x="2954497" y="4915621"/>
                  <a:pt x="2401971" y="4976085"/>
                </a:cubicBezTo>
                <a:cubicBezTo>
                  <a:pt x="1814917" y="5040317"/>
                  <a:pt x="1212089" y="4749269"/>
                  <a:pt x="787470" y="4339338"/>
                </a:cubicBezTo>
                <a:cubicBezTo>
                  <a:pt x="347221" y="3914310"/>
                  <a:pt x="-156040" y="3278827"/>
                  <a:pt x="45966" y="2701525"/>
                </a:cubicBezTo>
                <a:cubicBezTo>
                  <a:pt x="274800" y="2047559"/>
                  <a:pt x="1324789" y="2131825"/>
                  <a:pt x="1751128" y="1585373"/>
                </a:cubicBezTo>
                <a:cubicBezTo>
                  <a:pt x="2027534" y="1231093"/>
                  <a:pt x="1626455" y="603608"/>
                  <a:pt x="1936532" y="278309"/>
                </a:cubicBezTo>
                <a:cubicBezTo>
                  <a:pt x="2238208" y="-38179"/>
                  <a:pt x="2779371" y="-44113"/>
                  <a:pt x="3204014" y="61155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FD8C51-6190-A30D-44FD-4F0EB72363D0}"/>
              </a:ext>
            </a:extLst>
          </p:cNvPr>
          <p:cNvSpPr txBox="1"/>
          <p:nvPr/>
        </p:nvSpPr>
        <p:spPr>
          <a:xfrm>
            <a:off x="2961202" y="4080216"/>
            <a:ext cx="6489129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ja-JP" altLang="en-US" sz="2800" b="1" kern="0" spc="-200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デザイン・リサーチとは？</a:t>
            </a:r>
            <a:endParaRPr lang="ja-JP" altLang="en-US" sz="2800" b="1">
              <a:solidFill>
                <a:srgbClr val="8928DD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79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hueOff val="-3599825"/>
            <a:satOff val="-4545"/>
            <a:lumOff val="4313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31">
            <a:extLst>
              <a:ext uri="{FF2B5EF4-FFF2-40B4-BE49-F238E27FC236}">
                <a16:creationId xmlns:a16="http://schemas.microsoft.com/office/drawing/2014/main" id="{B793ACE4-1D02-9ED1-1BB1-8F8630B79251}"/>
              </a:ext>
            </a:extLst>
          </p:cNvPr>
          <p:cNvSpPr/>
          <p:nvPr/>
        </p:nvSpPr>
        <p:spPr>
          <a:xfrm rot="582020">
            <a:off x="-8156373" y="-1676262"/>
            <a:ext cx="11041110" cy="11891875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3A44A-C158-4A57-4018-39830539E8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42651" y="6497319"/>
            <a:ext cx="736600" cy="10772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77" rtl="0" eaLnBrk="1" fontAlgn="auto" latinLnBrk="0" hangingPunct="0">
              <a:lnSpc>
                <a:spcPts val="8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849AE-F814-004C-A32C-66B1D871ADD2}" type="slidenum">
              <a:rPr kumimoji="0" lang="en-SG" sz="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Graphik"/>
                <a:sym typeface="Graphik"/>
              </a:rPr>
              <a:pPr marL="0" marR="0" lvl="0" indent="0" algn="l" defTabSz="914377" rtl="0" eaLnBrk="1" fontAlgn="auto" latinLnBrk="0" hangingPunct="0">
                <a:lnSpc>
                  <a:spcPts val="8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SG" sz="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Graphik"/>
              <a:sym typeface="Graphik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B9BC3-754B-4D4A-26F8-C4716D8C95D9}"/>
              </a:ext>
            </a:extLst>
          </p:cNvPr>
          <p:cNvSpPr txBox="1"/>
          <p:nvPr/>
        </p:nvSpPr>
        <p:spPr>
          <a:xfrm>
            <a:off x="3373121" y="-487680"/>
            <a:ext cx="6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2438339" rtl="0" eaLnBrk="1" fontAlgn="auto" latinLnBrk="0" hangingPunct="0">
              <a:lnSpc>
                <a:spcPts val="2133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72D2C3-D28A-E223-2BEE-FF3DE7AB8DE5}"/>
              </a:ext>
            </a:extLst>
          </p:cNvPr>
          <p:cNvSpPr/>
          <p:nvPr/>
        </p:nvSpPr>
        <p:spPr>
          <a:xfrm rot="11816518">
            <a:off x="14340224" y="-789138"/>
            <a:ext cx="2287723" cy="364394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solidFill>
            <a:srgbClr val="FF7A79">
              <a:alpha val="2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marL="0" marR="0" lvl="0" indent="0" algn="ctr" defTabSz="1219170" rtl="0" eaLnBrk="1" fontAlgn="auto" latinLnBrk="0" hangingPunct="0">
              <a:lnSpc>
                <a:spcPts val="3467"/>
              </a:lnSpc>
              <a:spcBef>
                <a:spcPts val="2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6813D5AB-6EFB-38B1-C88E-24139A80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21" y="484080"/>
            <a:ext cx="2394807" cy="738664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spc="-160" dirty="0">
                <a:solidFill>
                  <a:schemeClr val="bg1"/>
                </a:solidFill>
                <a:latin typeface="+mj-lt"/>
              </a:rPr>
              <a:t>What is design research?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9BB49265-0256-36CC-6743-0A03B42A5D4E}"/>
              </a:ext>
            </a:extLst>
          </p:cNvPr>
          <p:cNvSpPr txBox="1">
            <a:spLocks/>
          </p:cNvSpPr>
          <p:nvPr/>
        </p:nvSpPr>
        <p:spPr>
          <a:xfrm>
            <a:off x="3550999" y="1182646"/>
            <a:ext cx="77367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1500" b="1" kern="0" spc="-27" dirty="0">
                <a:solidFill>
                  <a:schemeClr val="accent1"/>
                </a:solidFill>
                <a:latin typeface="+mn-lt"/>
              </a:rPr>
              <a:t>Research done in service of design</a:t>
            </a:r>
            <a:r>
              <a:rPr lang="en-GB" sz="1500" kern="0" spc="-27" dirty="0">
                <a:solidFill>
                  <a:schemeClr val="accent1"/>
                </a:solidFill>
                <a:latin typeface="Graphik-SemiboldItalic"/>
              </a:rPr>
              <a:t>. </a:t>
            </a:r>
            <a:r>
              <a:rPr lang="en-GB" sz="1500" kern="0" spc="-27" dirty="0">
                <a:solidFill>
                  <a:schemeClr val="tx1"/>
                </a:solidFill>
              </a:rPr>
              <a:t>This is research that supports innovation in ways that traditional market research can’t.</a:t>
            </a:r>
          </a:p>
        </p:txBody>
      </p:sp>
      <p:pic>
        <p:nvPicPr>
          <p:cNvPr id="6" name="Picture 2" descr="laptop computer on glass-top table">
            <a:extLst>
              <a:ext uri="{FF2B5EF4-FFF2-40B4-BE49-F238E27FC236}">
                <a16:creationId xmlns:a16="http://schemas.microsoft.com/office/drawing/2014/main" id="{08041441-7714-44E7-5B98-7A5DA05AD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10"/>
          <a:stretch/>
        </p:blipFill>
        <p:spPr bwMode="auto">
          <a:xfrm>
            <a:off x="7542316" y="2058824"/>
            <a:ext cx="3124867" cy="17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CEFEF881-28C8-A944-B39F-A33AC451A86B}"/>
              </a:ext>
            </a:extLst>
          </p:cNvPr>
          <p:cNvSpPr txBox="1">
            <a:spLocks/>
          </p:cNvSpPr>
          <p:nvPr/>
        </p:nvSpPr>
        <p:spPr>
          <a:xfrm>
            <a:off x="7542317" y="5446190"/>
            <a:ext cx="3479884" cy="85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2">
                    <a:lumMod val="90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Broader market landscape</a:t>
            </a:r>
          </a:p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2">
                    <a:lumMod val="90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Helps us make strategic decisions </a:t>
            </a:r>
            <a:br>
              <a:rPr lang="en-US" sz="1200" kern="0" dirty="0">
                <a:solidFill>
                  <a:schemeClr val="tx2">
                    <a:lumMod val="90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</a:br>
            <a:r>
              <a:rPr lang="en-US" sz="1200" kern="0" dirty="0">
                <a:solidFill>
                  <a:schemeClr val="tx2">
                    <a:lumMod val="90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on pricing, marketing, positioning</a:t>
            </a:r>
          </a:p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2">
                    <a:lumMod val="90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Market share, growth potential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E1BEEB94-D337-5BC9-40A4-41ED876F6D86}"/>
              </a:ext>
            </a:extLst>
          </p:cNvPr>
          <p:cNvSpPr txBox="1">
            <a:spLocks/>
          </p:cNvSpPr>
          <p:nvPr/>
        </p:nvSpPr>
        <p:spPr>
          <a:xfrm>
            <a:off x="3557946" y="4444802"/>
            <a:ext cx="3310214" cy="8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特定のユーザーの文脈理解</a:t>
            </a:r>
          </a:p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ja-JP" altLang="en-US" sz="1200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製品の特徴やユーザー体験に関する戦略的意思決定に役立つ</a:t>
            </a:r>
            <a:endParaRPr lang="en-US" altLang="ja-JP" sz="1200" kern="0" dirty="0">
              <a:solidFill>
                <a:schemeClr val="tx1"/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ja-JP" altLang="en-US" sz="1200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顧客満足度、ロイヤル</a:t>
            </a:r>
            <a:r>
              <a:rPr lang="ja-JP" altLang="en-US" sz="1200" b="1" kern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ティへの貢献</a:t>
            </a:r>
            <a:endParaRPr lang="en-US" sz="1200" kern="0" dirty="0">
              <a:solidFill>
                <a:schemeClr val="tx1"/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</p:txBody>
      </p:sp>
      <p:pic>
        <p:nvPicPr>
          <p:cNvPr id="12" name="図 11" descr="ノートパソコンを使っている女性&#10;&#10;自動的に生成された説明">
            <a:extLst>
              <a:ext uri="{FF2B5EF4-FFF2-40B4-BE49-F238E27FC236}">
                <a16:creationId xmlns:a16="http://schemas.microsoft.com/office/drawing/2014/main" id="{3510636E-7C9A-708B-B09C-C9521CDC0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33" b="7669"/>
          <a:stretch/>
        </p:blipFill>
        <p:spPr>
          <a:xfrm>
            <a:off x="3550999" y="2058824"/>
            <a:ext cx="3092373" cy="1741715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B598D914-E179-85DB-D1EE-552ED5184AC8}"/>
              </a:ext>
            </a:extLst>
          </p:cNvPr>
          <p:cNvSpPr txBox="1">
            <a:spLocks/>
          </p:cNvSpPr>
          <p:nvPr/>
        </p:nvSpPr>
        <p:spPr>
          <a:xfrm>
            <a:off x="431521" y="1398090"/>
            <a:ext cx="261979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734591" latinLnBrk="0">
              <a:lnSpc>
                <a:spcPts val="3900"/>
              </a:lnSpc>
              <a:spcBef>
                <a:spcPts val="1951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kern="0" spc="-160" dirty="0">
                <a:solidFill>
                  <a:schemeClr val="bg1"/>
                </a:solidFill>
                <a:latin typeface="+mj-lt"/>
              </a:rPr>
              <a:t>デザインリサーチとは？</a:t>
            </a: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9D16287F-67E4-BBF6-5D57-D1E03D6FE493}"/>
              </a:ext>
            </a:extLst>
          </p:cNvPr>
          <p:cNvSpPr txBox="1">
            <a:spLocks/>
          </p:cNvSpPr>
          <p:nvPr/>
        </p:nvSpPr>
        <p:spPr>
          <a:xfrm>
            <a:off x="3551000" y="594390"/>
            <a:ext cx="77367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734591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1500" kern="0" spc="-27">
                <a:solidFill>
                  <a:schemeClr val="tx1"/>
                </a:solidFill>
                <a:latin typeface="+mn-lt"/>
              </a:rPr>
              <a:t>デザイン・リサーチとは、一般的なマーケット調査とは異なる、</a:t>
            </a:r>
            <a:r>
              <a:rPr lang="ja-JP" altLang="en-US" sz="1500" b="1" kern="0" spc="-27">
                <a:solidFill>
                  <a:srgbClr val="8928DD"/>
                </a:solidFill>
                <a:latin typeface="+mn-lt"/>
              </a:rPr>
              <a:t>デザインでイノベーションを起こすために必要な基礎を作る活動</a:t>
            </a:r>
            <a:r>
              <a:rPr lang="ja-JP" altLang="en-US" sz="1500" kern="0" spc="-27">
                <a:solidFill>
                  <a:schemeClr val="tx1"/>
                </a:solidFill>
                <a:latin typeface="+mn-lt"/>
              </a:rPr>
              <a:t>のことを指します。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1ECBAEA4-FC87-D07B-9FE0-C29E94D76AD0}"/>
              </a:ext>
            </a:extLst>
          </p:cNvPr>
          <p:cNvSpPr txBox="1">
            <a:spLocks/>
          </p:cNvSpPr>
          <p:nvPr/>
        </p:nvSpPr>
        <p:spPr>
          <a:xfrm>
            <a:off x="3557946" y="5473272"/>
            <a:ext cx="3660913" cy="85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Specific user context</a:t>
            </a:r>
          </a:p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Helps us make strategic decisions</a:t>
            </a:r>
            <a:br>
              <a:rPr lang="en-US" sz="1200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</a:br>
            <a:r>
              <a:rPr lang="en-US" sz="1200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on product features and user experience</a:t>
            </a:r>
          </a:p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/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Customer satisfaction, loyalty</a:t>
            </a:r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93DA986C-D58A-39A1-9793-B1E2829235AA}"/>
              </a:ext>
            </a:extLst>
          </p:cNvPr>
          <p:cNvSpPr txBox="1">
            <a:spLocks/>
          </p:cNvSpPr>
          <p:nvPr/>
        </p:nvSpPr>
        <p:spPr>
          <a:xfrm>
            <a:off x="3557946" y="4040832"/>
            <a:ext cx="3479884" cy="22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100639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333" b="1" kern="0" dirty="0">
                <a:solidFill>
                  <a:schemeClr val="tx1"/>
                </a:solidFill>
                <a:latin typeface="Graphik-SemiboldItalic"/>
                <a:ea typeface="Yu Gothic" panose="020B0400000000000000" pitchFamily="34" charset="-128"/>
                <a:cs typeface="Graphik-SemiboldItalic" charset="0"/>
                <a:sym typeface="Helvetica Light"/>
              </a:rPr>
              <a:t>デザインリサーチ </a:t>
            </a:r>
            <a:r>
              <a:rPr lang="en-US" sz="1333" kern="0" dirty="0">
                <a:solidFill>
                  <a:schemeClr val="tx1"/>
                </a:solidFill>
                <a:latin typeface="Graphik-SemiboldItalic"/>
                <a:ea typeface="Graphik-SemiboldItalic" charset="0"/>
                <a:cs typeface="Graphik-SemiboldItalic" charset="0"/>
                <a:sym typeface="Helvetica Light"/>
              </a:rPr>
              <a:t>/ Design research</a:t>
            </a: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C8B52308-0CE8-D4A2-BB4A-1076C657B480}"/>
              </a:ext>
            </a:extLst>
          </p:cNvPr>
          <p:cNvSpPr txBox="1">
            <a:spLocks/>
          </p:cNvSpPr>
          <p:nvPr/>
        </p:nvSpPr>
        <p:spPr>
          <a:xfrm>
            <a:off x="7562767" y="4053849"/>
            <a:ext cx="3479884" cy="22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defTabSz="1100639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ja-JP" sz="1333" kern="0" dirty="0">
                <a:solidFill>
                  <a:schemeClr val="tx2">
                    <a:lumMod val="90000"/>
                  </a:schemeClr>
                </a:solidFill>
                <a:latin typeface="Graphik-SemiboldItalic"/>
                <a:ea typeface="Graphik-SemiboldItalic" charset="0"/>
                <a:cs typeface="Graphik-SemiboldItalic" charset="0"/>
                <a:sym typeface="Helvetica Light"/>
              </a:rPr>
              <a:t>市場調査 / Market research</a:t>
            </a:r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2C16EECA-B1CF-C69C-EE97-962A8940A064}"/>
              </a:ext>
            </a:extLst>
          </p:cNvPr>
          <p:cNvSpPr txBox="1">
            <a:spLocks/>
          </p:cNvSpPr>
          <p:nvPr/>
        </p:nvSpPr>
        <p:spPr>
          <a:xfrm>
            <a:off x="7542317" y="4419017"/>
            <a:ext cx="3479884" cy="8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ja-JP" altLang="en-US" sz="1200" kern="0">
                <a:solidFill>
                  <a:schemeClr val="tx2">
                    <a:lumMod val="90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より広い市況</a:t>
            </a:r>
          </a:p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ja-JP" altLang="en-US" sz="1200" kern="0">
                <a:solidFill>
                  <a:schemeClr val="tx2">
                    <a:lumMod val="90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価格設定、マーケティング、ポジショニングの戦略的決定に役立つ</a:t>
            </a:r>
          </a:p>
          <a:p>
            <a:pPr marL="285750" indent="-285750" defTabSz="1100639" hangingPunc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ja-JP" altLang="en-US" sz="1200" kern="0">
                <a:solidFill>
                  <a:schemeClr val="tx2">
                    <a:lumMod val="90000"/>
                  </a:schemeClr>
                </a:solidFill>
                <a:latin typeface="Graphik"/>
                <a:ea typeface="Graphik-SemiboldItalic" charset="0"/>
                <a:cs typeface="Graphik-SemiboldItalic" charset="0"/>
                <a:sym typeface="Helvetica Light"/>
              </a:rPr>
              <a:t>市場シェア、成長の可能性への貢献</a:t>
            </a:r>
            <a:endParaRPr lang="en-US" sz="1200" kern="0" dirty="0">
              <a:solidFill>
                <a:schemeClr val="tx2">
                  <a:lumMod val="90000"/>
                </a:schemeClr>
              </a:solidFill>
              <a:latin typeface="Graphik"/>
              <a:ea typeface="Graphik-SemiboldItalic" charset="0"/>
              <a:cs typeface="Graphik-SemiboldItalic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4962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31">
            <a:extLst>
              <a:ext uri="{FF2B5EF4-FFF2-40B4-BE49-F238E27FC236}">
                <a16:creationId xmlns:a16="http://schemas.microsoft.com/office/drawing/2014/main" id="{B793ACE4-1D02-9ED1-1BB1-8F8630B79251}"/>
              </a:ext>
            </a:extLst>
          </p:cNvPr>
          <p:cNvSpPr/>
          <p:nvPr/>
        </p:nvSpPr>
        <p:spPr>
          <a:xfrm rot="13949623">
            <a:off x="9902945" y="-2915087"/>
            <a:ext cx="5211882" cy="5675551"/>
          </a:xfrm>
          <a:custGeom>
            <a:avLst/>
            <a:gdLst>
              <a:gd name="connsiteX0" fmla="*/ 6887690 w 11041110"/>
              <a:gd name="connsiteY0" fmla="*/ 0 h 11891875"/>
              <a:gd name="connsiteX1" fmla="*/ 11041111 w 11041110"/>
              <a:gd name="connsiteY1" fmla="*/ 4569069 h 11891875"/>
              <a:gd name="connsiteX2" fmla="*/ 6887690 w 11041110"/>
              <a:gd name="connsiteY2" fmla="*/ 11891876 h 11891875"/>
              <a:gd name="connsiteX3" fmla="*/ 0 w 11041110"/>
              <a:gd name="connsiteY3" fmla="*/ 4569069 h 11891875"/>
              <a:gd name="connsiteX4" fmla="*/ 6887690 w 11041110"/>
              <a:gd name="connsiteY4" fmla="*/ 0 h 118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110" h="11891875">
                <a:moveTo>
                  <a:pt x="6887690" y="0"/>
                </a:moveTo>
                <a:cubicBezTo>
                  <a:pt x="9300605" y="0"/>
                  <a:pt x="11041111" y="2158936"/>
                  <a:pt x="11041111" y="4569069"/>
                </a:cubicBezTo>
                <a:cubicBezTo>
                  <a:pt x="11041111" y="7855848"/>
                  <a:pt x="10178284" y="11891876"/>
                  <a:pt x="6887690" y="11891876"/>
                </a:cubicBezTo>
                <a:cubicBezTo>
                  <a:pt x="2959320" y="11891876"/>
                  <a:pt x="0" y="8492908"/>
                  <a:pt x="0" y="4569069"/>
                </a:cubicBezTo>
                <a:cubicBezTo>
                  <a:pt x="0" y="1343810"/>
                  <a:pt x="3658732" y="0"/>
                  <a:pt x="688769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D31777">
                  <a:alpha val="5000"/>
                </a:srgbClr>
              </a:gs>
              <a:gs pos="0">
                <a:srgbClr val="8928DD"/>
              </a:gs>
            </a:gsLst>
            <a:path path="circle">
              <a:fillToRect l="100000" b="100000"/>
            </a:path>
            <a:tileRect t="-100000" r="-100000"/>
          </a:gradFill>
          <a:ln w="20614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B9BC3-754B-4D4A-26F8-C4716D8C95D9}"/>
              </a:ext>
            </a:extLst>
          </p:cNvPr>
          <p:cNvSpPr txBox="1"/>
          <p:nvPr/>
        </p:nvSpPr>
        <p:spPr>
          <a:xfrm>
            <a:off x="3373121" y="-487680"/>
            <a:ext cx="6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2438339" rtl="0" eaLnBrk="1" fontAlgn="auto" latinLnBrk="0" hangingPunct="0">
              <a:lnSpc>
                <a:spcPts val="2133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pic>
        <p:nvPicPr>
          <p:cNvPr id="11" name="Picture 10" descr="A picture containing electronics, gadget, portable communications device, electronic device&#10;&#10;Description automatically generated">
            <a:extLst>
              <a:ext uri="{FF2B5EF4-FFF2-40B4-BE49-F238E27FC236}">
                <a16:creationId xmlns:a16="http://schemas.microsoft.com/office/drawing/2014/main" id="{BC222573-091C-EC30-34D6-EF15646AC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33" y="1316907"/>
            <a:ext cx="3713671" cy="4724104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4ED17BB6-CDF9-220C-ED39-5AE83265C44B}"/>
              </a:ext>
            </a:extLst>
          </p:cNvPr>
          <p:cNvSpPr txBox="1">
            <a:spLocks/>
          </p:cNvSpPr>
          <p:nvPr/>
        </p:nvSpPr>
        <p:spPr>
          <a:xfrm>
            <a:off x="435889" y="1316907"/>
            <a:ext cx="11123957" cy="40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1734591" latinLnBrk="0">
              <a:lnSpc>
                <a:spcPts val="3900"/>
              </a:lnSpc>
              <a:spcBef>
                <a:spcPts val="1951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2438339" rtl="0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800" kern="0">
                <a:solidFill>
                  <a:schemeClr val="tx1"/>
                </a:solidFill>
              </a:rPr>
              <a:t>No one interacts with a product and service outside of a context.</a:t>
            </a:r>
            <a:endParaRPr lang="en-US" sz="1800" kern="0" dirty="0">
              <a:solidFill>
                <a:schemeClr val="tx1"/>
              </a:solidFill>
            </a:endParaRPr>
          </a:p>
        </p:txBody>
      </p:sp>
      <p:sp>
        <p:nvSpPr>
          <p:cNvPr id="16" name="Graphic 7">
            <a:extLst>
              <a:ext uri="{FF2B5EF4-FFF2-40B4-BE49-F238E27FC236}">
                <a16:creationId xmlns:a16="http://schemas.microsoft.com/office/drawing/2014/main" id="{DE99FF42-49A5-A546-FD92-F4871F1ECE0B}"/>
              </a:ext>
            </a:extLst>
          </p:cNvPr>
          <p:cNvSpPr/>
          <p:nvPr/>
        </p:nvSpPr>
        <p:spPr>
          <a:xfrm rot="1664732">
            <a:off x="-3234253" y="4819703"/>
            <a:ext cx="7340284" cy="5530093"/>
          </a:xfrm>
          <a:custGeom>
            <a:avLst/>
            <a:gdLst>
              <a:gd name="connsiteX0" fmla="*/ 3204014 w 5739674"/>
              <a:gd name="connsiteY0" fmla="*/ 61155 h 4984977"/>
              <a:gd name="connsiteX1" fmla="*/ 4122748 w 5739674"/>
              <a:gd name="connsiteY1" fmla="*/ 820270 h 4984977"/>
              <a:gd name="connsiteX2" fmla="*/ 5725282 w 5739674"/>
              <a:gd name="connsiteY2" fmla="*/ 1098074 h 4984977"/>
              <a:gd name="connsiteX3" fmla="*/ 4569042 w 5739674"/>
              <a:gd name="connsiteY3" fmla="*/ 2444058 h 4984977"/>
              <a:gd name="connsiteX4" fmla="*/ 5269272 w 5739674"/>
              <a:gd name="connsiteY4" fmla="*/ 4035333 h 4984977"/>
              <a:gd name="connsiteX5" fmla="*/ 3724374 w 5739674"/>
              <a:gd name="connsiteY5" fmla="*/ 4017972 h 4984977"/>
              <a:gd name="connsiteX6" fmla="*/ 2401971 w 5739674"/>
              <a:gd name="connsiteY6" fmla="*/ 4976085 h 4984977"/>
              <a:gd name="connsiteX7" fmla="*/ 787470 w 5739674"/>
              <a:gd name="connsiteY7" fmla="*/ 4339338 h 4984977"/>
              <a:gd name="connsiteX8" fmla="*/ 45966 w 5739674"/>
              <a:gd name="connsiteY8" fmla="*/ 2701525 h 4984977"/>
              <a:gd name="connsiteX9" fmla="*/ 1751128 w 5739674"/>
              <a:gd name="connsiteY9" fmla="*/ 1585373 h 4984977"/>
              <a:gd name="connsiteX10" fmla="*/ 1936532 w 5739674"/>
              <a:gd name="connsiteY10" fmla="*/ 278309 h 4984977"/>
              <a:gd name="connsiteX11" fmla="*/ 3204014 w 5739674"/>
              <a:gd name="connsiteY11" fmla="*/ 61155 h 498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9674" h="4984977">
                <a:moveTo>
                  <a:pt x="3204014" y="61155"/>
                </a:moveTo>
                <a:cubicBezTo>
                  <a:pt x="3597749" y="158761"/>
                  <a:pt x="3747635" y="665995"/>
                  <a:pt x="4122748" y="820270"/>
                </a:cubicBezTo>
                <a:cubicBezTo>
                  <a:pt x="4634441" y="1030713"/>
                  <a:pt x="5578806" y="565120"/>
                  <a:pt x="5725282" y="1098074"/>
                </a:cubicBezTo>
                <a:cubicBezTo>
                  <a:pt x="5885206" y="1679932"/>
                  <a:pt x="4661615" y="1847807"/>
                  <a:pt x="4569042" y="2444058"/>
                </a:cubicBezTo>
                <a:cubicBezTo>
                  <a:pt x="4478316" y="3028447"/>
                  <a:pt x="5548993" y="3514120"/>
                  <a:pt x="5269272" y="4035333"/>
                </a:cubicBezTo>
                <a:cubicBezTo>
                  <a:pt x="5020955" y="4498042"/>
                  <a:pt x="4223761" y="3854121"/>
                  <a:pt x="3724374" y="4017972"/>
                </a:cubicBezTo>
                <a:cubicBezTo>
                  <a:pt x="3196299" y="4191231"/>
                  <a:pt x="2954497" y="4915621"/>
                  <a:pt x="2401971" y="4976085"/>
                </a:cubicBezTo>
                <a:cubicBezTo>
                  <a:pt x="1814917" y="5040317"/>
                  <a:pt x="1212089" y="4749269"/>
                  <a:pt x="787470" y="4339338"/>
                </a:cubicBezTo>
                <a:cubicBezTo>
                  <a:pt x="347221" y="3914310"/>
                  <a:pt x="-156040" y="3278827"/>
                  <a:pt x="45966" y="2701525"/>
                </a:cubicBezTo>
                <a:cubicBezTo>
                  <a:pt x="274800" y="2047559"/>
                  <a:pt x="1324789" y="2131825"/>
                  <a:pt x="1751128" y="1585373"/>
                </a:cubicBezTo>
                <a:cubicBezTo>
                  <a:pt x="2027534" y="1231093"/>
                  <a:pt x="1626455" y="603608"/>
                  <a:pt x="1936532" y="278309"/>
                </a:cubicBezTo>
                <a:cubicBezTo>
                  <a:pt x="2238208" y="-38179"/>
                  <a:pt x="2779371" y="-44113"/>
                  <a:pt x="3204014" y="61155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0B86D72-5ED3-C70B-590C-6F09F9CD0F49}"/>
              </a:ext>
            </a:extLst>
          </p:cNvPr>
          <p:cNvSpPr txBox="1">
            <a:spLocks/>
          </p:cNvSpPr>
          <p:nvPr/>
        </p:nvSpPr>
        <p:spPr>
          <a:xfrm>
            <a:off x="435888" y="816989"/>
            <a:ext cx="11123957" cy="40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1734591" latinLnBrk="0">
              <a:lnSpc>
                <a:spcPts val="3900"/>
              </a:lnSpc>
              <a:spcBef>
                <a:spcPts val="1951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734591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algn="ctr" defTabSz="2438339" rtl="0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ja-JP" altLang="en-US" sz="1800" kern="0">
                <a:solidFill>
                  <a:schemeClr val="tx1"/>
                </a:solidFill>
              </a:rPr>
              <a:t>人は、何らかの理由や目的があるからこそ、製品やサービスなどのモノと触れ合う機会を持ちます。</a:t>
            </a:r>
            <a:endParaRPr lang="en-US" sz="1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55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3A44A-C158-4A57-4018-39830539E8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42651" y="6497319"/>
            <a:ext cx="736600" cy="107723"/>
          </a:xfrm>
          <a:prstGeom prst="rect">
            <a:avLst/>
          </a:prstGeom>
        </p:spPr>
        <p:txBody>
          <a:bodyPr/>
          <a:lstStyle/>
          <a:p>
            <a:pPr defTabSz="914377" hangingPunct="0">
              <a:lnSpc>
                <a:spcPts val="800"/>
              </a:lnSpc>
              <a:spcBef>
                <a:spcPts val="400"/>
              </a:spcBef>
              <a:defRPr/>
            </a:pPr>
            <a:fld id="{50C849AE-F814-004C-A32C-66B1D871ADD2}" type="slidenum">
              <a:rPr lang="en-SG" sz="600" kern="0">
                <a:solidFill>
                  <a:srgbClr val="96968C">
                    <a:hueOff val="-3599825"/>
                    <a:satOff val="-4545"/>
                    <a:lumOff val="-56862"/>
                    <a:alpha val="70000"/>
                  </a:srgbClr>
                </a:solidFill>
                <a:latin typeface="Graphik"/>
                <a:sym typeface="Graphik"/>
              </a:rPr>
              <a:pPr defTabSz="914377" hangingPunct="0">
                <a:lnSpc>
                  <a:spcPts val="800"/>
                </a:lnSpc>
                <a:spcBef>
                  <a:spcPts val="400"/>
                </a:spcBef>
                <a:defRPr/>
              </a:pPr>
              <a:t>8</a:t>
            </a:fld>
            <a:endParaRPr lang="en-SG" sz="600" kern="0"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latin typeface="Graphik"/>
              <a:sym typeface="Graphik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E4AF8F-9C38-5684-E71D-0C674360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917" y="1245115"/>
            <a:ext cx="8274477" cy="807063"/>
          </a:xfrm>
        </p:spPr>
        <p:txBody>
          <a:bodyPr>
            <a:noAutofit/>
          </a:bodyPr>
          <a:lstStyle/>
          <a:p>
            <a:pPr algn="ctr" defTabSz="2438339" rtl="0" hangingPunct="0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1867" dirty="0">
                <a:solidFill>
                  <a:schemeClr val="tx1"/>
                </a:solidFill>
              </a:rPr>
              <a:t>Design research helps us create solutions that consider the </a:t>
            </a:r>
            <a:r>
              <a:rPr lang="en-US" sz="1867" dirty="0">
                <a:solidFill>
                  <a:srgbClr val="8928DD"/>
                </a:solidFill>
                <a:latin typeface="+mn-lt"/>
              </a:rPr>
              <a:t>broader context of the human experience</a:t>
            </a:r>
            <a:r>
              <a:rPr lang="en-US" sz="1867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67" dirty="0">
                <a:solidFill>
                  <a:schemeClr val="tx1"/>
                </a:solidFill>
              </a:rPr>
              <a:t>we are designing for.</a:t>
            </a:r>
            <a:br>
              <a:rPr lang="en-US" sz="1867" dirty="0">
                <a:solidFill>
                  <a:schemeClr val="tx1"/>
                </a:solidFill>
              </a:rPr>
            </a:br>
            <a:endParaRPr lang="en-US" sz="1867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vehicle, transport, control panel, gauge&#10;&#10;Description automatically generated">
            <a:extLst>
              <a:ext uri="{FF2B5EF4-FFF2-40B4-BE49-F238E27FC236}">
                <a16:creationId xmlns:a16="http://schemas.microsoft.com/office/drawing/2014/main" id="{241313D3-5665-2348-A3C5-BFC90EA4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58" y="2282439"/>
            <a:ext cx="7225683" cy="3594024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EA7A2D7-6D81-5362-45CA-141CC04FDC6B}"/>
              </a:ext>
            </a:extLst>
          </p:cNvPr>
          <p:cNvSpPr/>
          <p:nvPr/>
        </p:nvSpPr>
        <p:spPr>
          <a:xfrm rot="19330900">
            <a:off x="-481246" y="4572088"/>
            <a:ext cx="2524739" cy="4065907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E0DEC2-4E02-5713-B31E-448B9D66F55F}"/>
              </a:ext>
            </a:extLst>
          </p:cNvPr>
          <p:cNvSpPr/>
          <p:nvPr/>
        </p:nvSpPr>
        <p:spPr>
          <a:xfrm>
            <a:off x="11027830" y="-155947"/>
            <a:ext cx="992288" cy="992288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1F6ADD-17CA-96B8-9779-3A320B47FDE2}"/>
              </a:ext>
            </a:extLst>
          </p:cNvPr>
          <p:cNvSpPr/>
          <p:nvPr/>
        </p:nvSpPr>
        <p:spPr>
          <a:xfrm>
            <a:off x="10080395" y="-238039"/>
            <a:ext cx="735936" cy="735936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90ABD-0B9D-682A-EA4E-738B7DDE6596}"/>
              </a:ext>
            </a:extLst>
          </p:cNvPr>
          <p:cNvSpPr txBox="1"/>
          <p:nvPr/>
        </p:nvSpPr>
        <p:spPr>
          <a:xfrm>
            <a:off x="1805918" y="404992"/>
            <a:ext cx="790292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ja-JP" altLang="en-US">
                <a:solidFill>
                  <a:srgbClr val="3F3F3F"/>
                </a:solidFill>
                <a:effectLst/>
                <a:latin typeface="+mj-ea"/>
                <a:ea typeface="+mj-ea"/>
              </a:rPr>
              <a:t>デザイン・リサーチは、</a:t>
            </a:r>
            <a:r>
              <a:rPr lang="ja-JP" altLang="en-US" b="1">
                <a:solidFill>
                  <a:srgbClr val="8928DD"/>
                </a:solidFill>
                <a:effectLst/>
                <a:latin typeface="+mj-ea"/>
                <a:ea typeface="+mj-ea"/>
              </a:rPr>
              <a:t>体験そのものと生活のより広い文脈</a:t>
            </a:r>
            <a:r>
              <a:rPr lang="ja-JP" altLang="en-US">
                <a:solidFill>
                  <a:srgbClr val="3F3F3F"/>
                </a:solidFill>
                <a:effectLst/>
                <a:latin typeface="+mj-ea"/>
                <a:ea typeface="+mj-ea"/>
              </a:rPr>
              <a:t>を考慮した</a:t>
            </a:r>
            <a:endParaRPr lang="en-US" altLang="ja-JP" dirty="0">
              <a:solidFill>
                <a:srgbClr val="3F3F3F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ja-JP" altLang="en-US">
                <a:solidFill>
                  <a:srgbClr val="3F3F3F"/>
                </a:solidFill>
                <a:effectLst/>
                <a:latin typeface="+mj-ea"/>
                <a:ea typeface="+mj-ea"/>
              </a:rPr>
              <a:t>ソリューションを生み出すために、必要不可欠な活動です。</a:t>
            </a:r>
          </a:p>
        </p:txBody>
      </p:sp>
    </p:spTree>
    <p:extLst>
      <p:ext uri="{BB962C8B-B14F-4D97-AF65-F5344CB8AC3E}">
        <p14:creationId xmlns:p14="http://schemas.microsoft.com/office/powerpoint/2010/main" val="2161236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3A44A-C158-4A57-4018-39830539E8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42651" y="6497319"/>
            <a:ext cx="736600" cy="10772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77" rtl="0" eaLnBrk="1" fontAlgn="auto" latinLnBrk="0" hangingPunct="0">
              <a:lnSpc>
                <a:spcPts val="8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849AE-F814-004C-A32C-66B1D871ADD2}" type="slidenum">
              <a:rPr kumimoji="0" lang="en-SG" sz="600" b="0" i="0" u="none" strike="noStrike" kern="0" cap="none" spc="0" normalizeH="0" baseline="0" noProof="0" smtClean="0">
                <a:ln>
                  <a:noFill/>
                </a:ln>
                <a:solidFill>
                  <a:srgbClr val="96968C">
                    <a:hueOff val="-3599825"/>
                    <a:satOff val="-4545"/>
                    <a:lumOff val="-56862"/>
                    <a:alpha val="70000"/>
                  </a:srgbClr>
                </a:solidFill>
                <a:effectLst/>
                <a:uLnTx/>
                <a:uFillTx/>
                <a:latin typeface="Graphik"/>
                <a:sym typeface="Graphik"/>
              </a:rPr>
              <a:pPr marL="0" marR="0" lvl="0" indent="0" algn="l" defTabSz="914377" rtl="0" eaLnBrk="1" fontAlgn="auto" latinLnBrk="0" hangingPunct="0">
                <a:lnSpc>
                  <a:spcPts val="8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SG" sz="600" b="0" i="0" u="none" strike="noStrike" kern="0" cap="none" spc="0" normalizeH="0" baseline="0" noProof="0">
              <a:ln>
                <a:noFill/>
              </a:ln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effectLst/>
              <a:uLnTx/>
              <a:uFillTx/>
              <a:latin typeface="Graphik"/>
              <a:sym typeface="Graphik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B9BC3-754B-4D4A-26F8-C4716D8C95D9}"/>
              </a:ext>
            </a:extLst>
          </p:cNvPr>
          <p:cNvSpPr txBox="1"/>
          <p:nvPr/>
        </p:nvSpPr>
        <p:spPr>
          <a:xfrm>
            <a:off x="3373121" y="-487680"/>
            <a:ext cx="6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2438339" rtl="0" eaLnBrk="1" fontAlgn="auto" latinLnBrk="0" hangingPunct="0">
              <a:lnSpc>
                <a:spcPts val="2133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96968C">
                  <a:hueOff val="-3599825"/>
                  <a:satOff val="-4545"/>
                  <a:lumOff val="-56862"/>
                  <a:alpha val="70000"/>
                </a:srgbClr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72D2C3-D28A-E223-2BEE-FF3DE7AB8DE5}"/>
              </a:ext>
            </a:extLst>
          </p:cNvPr>
          <p:cNvSpPr/>
          <p:nvPr/>
        </p:nvSpPr>
        <p:spPr>
          <a:xfrm rot="3191368">
            <a:off x="8740289" y="3789915"/>
            <a:ext cx="3857036" cy="4306855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7024 w 4514734"/>
              <a:gd name="connsiteY0" fmla="*/ 4589485 h 6750298"/>
              <a:gd name="connsiteX1" fmla="*/ 2788176 w 4514734"/>
              <a:gd name="connsiteY1" fmla="*/ 6727609 h 6750298"/>
              <a:gd name="connsiteX2" fmla="*/ 1033638 w 4514734"/>
              <a:gd name="connsiteY2" fmla="*/ 5845366 h 6750298"/>
              <a:gd name="connsiteX3" fmla="*/ 1186126 w 4514734"/>
              <a:gd name="connsiteY3" fmla="*/ 3584937 h 6750298"/>
              <a:gd name="connsiteX4" fmla="*/ 5358 w 4514734"/>
              <a:gd name="connsiteY4" fmla="*/ 1505812 h 6750298"/>
              <a:gd name="connsiteX5" fmla="*/ 1733277 w 4514734"/>
              <a:gd name="connsiteY5" fmla="*/ 1086 h 6750298"/>
              <a:gd name="connsiteX6" fmla="*/ 3866660 w 4514734"/>
              <a:gd name="connsiteY6" fmla="*/ 1287242 h 6750298"/>
              <a:gd name="connsiteX7" fmla="*/ 4477024 w 4514734"/>
              <a:gd name="connsiteY7" fmla="*/ 4589485 h 6750298"/>
              <a:gd name="connsiteX0" fmla="*/ 4477024 w 4539825"/>
              <a:gd name="connsiteY0" fmla="*/ 4591353 h 6752166"/>
              <a:gd name="connsiteX1" fmla="*/ 2788176 w 4539825"/>
              <a:gd name="connsiteY1" fmla="*/ 6729477 h 6752166"/>
              <a:gd name="connsiteX2" fmla="*/ 1033638 w 4539825"/>
              <a:gd name="connsiteY2" fmla="*/ 5847234 h 6752166"/>
              <a:gd name="connsiteX3" fmla="*/ 1186126 w 4539825"/>
              <a:gd name="connsiteY3" fmla="*/ 3586805 h 6752166"/>
              <a:gd name="connsiteX4" fmla="*/ 5358 w 4539825"/>
              <a:gd name="connsiteY4" fmla="*/ 1507680 h 6752166"/>
              <a:gd name="connsiteX5" fmla="*/ 1733277 w 4539825"/>
              <a:gd name="connsiteY5" fmla="*/ 2954 h 6752166"/>
              <a:gd name="connsiteX6" fmla="*/ 3866660 w 4539825"/>
              <a:gd name="connsiteY6" fmla="*/ 1289110 h 6752166"/>
              <a:gd name="connsiteX7" fmla="*/ 4477024 w 4539825"/>
              <a:gd name="connsiteY7" fmla="*/ 4591353 h 675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9825" h="6752166">
                <a:moveTo>
                  <a:pt x="4477024" y="4591353"/>
                </a:moveTo>
                <a:cubicBezTo>
                  <a:pt x="4297277" y="5498081"/>
                  <a:pt x="3847150" y="6593970"/>
                  <a:pt x="2788176" y="6729477"/>
                </a:cubicBezTo>
                <a:cubicBezTo>
                  <a:pt x="1729202" y="6864984"/>
                  <a:pt x="1300646" y="6371013"/>
                  <a:pt x="1033638" y="5847234"/>
                </a:cubicBezTo>
                <a:cubicBezTo>
                  <a:pt x="766630" y="5323455"/>
                  <a:pt x="1357506" y="4310064"/>
                  <a:pt x="1186126" y="3586805"/>
                </a:cubicBezTo>
                <a:cubicBezTo>
                  <a:pt x="1014746" y="2863546"/>
                  <a:pt x="-85834" y="2104988"/>
                  <a:pt x="5358" y="1507680"/>
                </a:cubicBezTo>
                <a:cubicBezTo>
                  <a:pt x="96550" y="910372"/>
                  <a:pt x="1089727" y="39382"/>
                  <a:pt x="1733277" y="2954"/>
                </a:cubicBezTo>
                <a:cubicBezTo>
                  <a:pt x="2376827" y="-33474"/>
                  <a:pt x="3283463" y="259832"/>
                  <a:pt x="3866660" y="1289110"/>
                </a:cubicBezTo>
                <a:cubicBezTo>
                  <a:pt x="4449857" y="2318388"/>
                  <a:pt x="4656771" y="3684625"/>
                  <a:pt x="4477024" y="4591353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noAutofit/>
          </a:bodyPr>
          <a:lstStyle/>
          <a:p>
            <a:pPr marL="0" marR="0" lvl="0" indent="0" algn="ctr" defTabSz="1219170" rtl="0" eaLnBrk="1" fontAlgn="auto" latinLnBrk="0" hangingPunct="0">
              <a:lnSpc>
                <a:spcPts val="3467"/>
              </a:lnSpc>
              <a:spcBef>
                <a:spcPts val="2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343AE"/>
              </a:solidFill>
              <a:effectLst/>
              <a:uLnTx/>
              <a:uFillTx/>
              <a:latin typeface="Graphik"/>
              <a:ea typeface="+mj-ea"/>
              <a:cs typeface="+mj-cs"/>
              <a:sym typeface="Graphik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6A7480B-21A6-C9BC-2685-D11005CA3D5C}"/>
              </a:ext>
            </a:extLst>
          </p:cNvPr>
          <p:cNvSpPr/>
          <p:nvPr/>
        </p:nvSpPr>
        <p:spPr>
          <a:xfrm rot="15840599">
            <a:off x="-570455" y="-1868509"/>
            <a:ext cx="2524739" cy="4065907"/>
          </a:xfrm>
          <a:custGeom>
            <a:avLst/>
            <a:gdLst>
              <a:gd name="connsiteX0" fmla="*/ 705093 w 10304161"/>
              <a:gd name="connsiteY0" fmla="*/ 556532 h 3024407"/>
              <a:gd name="connsiteX1" fmla="*/ 1558021 w 10304161"/>
              <a:gd name="connsiteY1" fmla="*/ 502744 h 3024407"/>
              <a:gd name="connsiteX2" fmla="*/ 3455977 w 10304161"/>
              <a:gd name="connsiteY2" fmla="*/ 3281 h 3024407"/>
              <a:gd name="connsiteX3" fmla="*/ 6037812 w 10304161"/>
              <a:gd name="connsiteY3" fmla="*/ 779369 h 3024407"/>
              <a:gd name="connsiteX4" fmla="*/ 8750276 w 10304161"/>
              <a:gd name="connsiteY4" fmla="*/ 579584 h 3024407"/>
              <a:gd name="connsiteX5" fmla="*/ 9856777 w 10304161"/>
              <a:gd name="connsiteY5" fmla="*/ 940734 h 3024407"/>
              <a:gd name="connsiteX6" fmla="*/ 10010458 w 10304161"/>
              <a:gd name="connsiteY6" fmla="*/ 2646589 h 3024407"/>
              <a:gd name="connsiteX7" fmla="*/ 5984024 w 10304161"/>
              <a:gd name="connsiteY7" fmla="*/ 3015423 h 3024407"/>
              <a:gd name="connsiteX8" fmla="*/ 351627 w 10304161"/>
              <a:gd name="connsiteY8" fmla="*/ 2685009 h 3024407"/>
              <a:gd name="connsiteX9" fmla="*/ 705093 w 10304161"/>
              <a:gd name="connsiteY9" fmla="*/ 556532 h 3024407"/>
              <a:gd name="connsiteX0" fmla="*/ 670706 w 10269774"/>
              <a:gd name="connsiteY0" fmla="*/ 556532 h 3024407"/>
              <a:gd name="connsiteX1" fmla="*/ 1523634 w 10269774"/>
              <a:gd name="connsiteY1" fmla="*/ 502744 h 3024407"/>
              <a:gd name="connsiteX2" fmla="*/ 3421590 w 10269774"/>
              <a:gd name="connsiteY2" fmla="*/ 3281 h 3024407"/>
              <a:gd name="connsiteX3" fmla="*/ 6003425 w 10269774"/>
              <a:gd name="connsiteY3" fmla="*/ 779369 h 3024407"/>
              <a:gd name="connsiteX4" fmla="*/ 8715889 w 10269774"/>
              <a:gd name="connsiteY4" fmla="*/ 579584 h 3024407"/>
              <a:gd name="connsiteX5" fmla="*/ 9822390 w 10269774"/>
              <a:gd name="connsiteY5" fmla="*/ 940734 h 3024407"/>
              <a:gd name="connsiteX6" fmla="*/ 9976071 w 10269774"/>
              <a:gd name="connsiteY6" fmla="*/ 2646589 h 3024407"/>
              <a:gd name="connsiteX7" fmla="*/ 5949637 w 10269774"/>
              <a:gd name="connsiteY7" fmla="*/ 3015423 h 3024407"/>
              <a:gd name="connsiteX8" fmla="*/ 317240 w 10269774"/>
              <a:gd name="connsiteY8" fmla="*/ 2685009 h 3024407"/>
              <a:gd name="connsiteX9" fmla="*/ 670706 w 10269774"/>
              <a:gd name="connsiteY9" fmla="*/ 556532 h 3024407"/>
              <a:gd name="connsiteX0" fmla="*/ 426281 w 10025349"/>
              <a:gd name="connsiteY0" fmla="*/ 556532 h 3015449"/>
              <a:gd name="connsiteX1" fmla="*/ 1279209 w 10025349"/>
              <a:gd name="connsiteY1" fmla="*/ 502744 h 3015449"/>
              <a:gd name="connsiteX2" fmla="*/ 3177165 w 10025349"/>
              <a:gd name="connsiteY2" fmla="*/ 3281 h 3015449"/>
              <a:gd name="connsiteX3" fmla="*/ 5759000 w 10025349"/>
              <a:gd name="connsiteY3" fmla="*/ 779369 h 3015449"/>
              <a:gd name="connsiteX4" fmla="*/ 8471464 w 10025349"/>
              <a:gd name="connsiteY4" fmla="*/ 579584 h 3015449"/>
              <a:gd name="connsiteX5" fmla="*/ 9577965 w 10025349"/>
              <a:gd name="connsiteY5" fmla="*/ 940734 h 3015449"/>
              <a:gd name="connsiteX6" fmla="*/ 9731646 w 10025349"/>
              <a:gd name="connsiteY6" fmla="*/ 2646589 h 3015449"/>
              <a:gd name="connsiteX7" fmla="*/ 5705212 w 10025349"/>
              <a:gd name="connsiteY7" fmla="*/ 3015423 h 3015449"/>
              <a:gd name="connsiteX8" fmla="*/ 426281 w 10025349"/>
              <a:gd name="connsiteY8" fmla="*/ 1463247 h 3015449"/>
              <a:gd name="connsiteX9" fmla="*/ 426281 w 10025349"/>
              <a:gd name="connsiteY9" fmla="*/ 556532 h 3015449"/>
              <a:gd name="connsiteX0" fmla="*/ 63180 w 9662248"/>
              <a:gd name="connsiteY0" fmla="*/ 556532 h 3015497"/>
              <a:gd name="connsiteX1" fmla="*/ 916108 w 9662248"/>
              <a:gd name="connsiteY1" fmla="*/ 502744 h 3015497"/>
              <a:gd name="connsiteX2" fmla="*/ 2814064 w 9662248"/>
              <a:gd name="connsiteY2" fmla="*/ 3281 h 3015497"/>
              <a:gd name="connsiteX3" fmla="*/ 5395899 w 9662248"/>
              <a:gd name="connsiteY3" fmla="*/ 779369 h 3015497"/>
              <a:gd name="connsiteX4" fmla="*/ 8108363 w 9662248"/>
              <a:gd name="connsiteY4" fmla="*/ 579584 h 3015497"/>
              <a:gd name="connsiteX5" fmla="*/ 9214864 w 9662248"/>
              <a:gd name="connsiteY5" fmla="*/ 940734 h 3015497"/>
              <a:gd name="connsiteX6" fmla="*/ 9368545 w 9662248"/>
              <a:gd name="connsiteY6" fmla="*/ 2646589 h 3015497"/>
              <a:gd name="connsiteX7" fmla="*/ 5342111 w 9662248"/>
              <a:gd name="connsiteY7" fmla="*/ 3015423 h 3015497"/>
              <a:gd name="connsiteX8" fmla="*/ 63180 w 9662248"/>
              <a:gd name="connsiteY8" fmla="*/ 1463247 h 3015497"/>
              <a:gd name="connsiteX9" fmla="*/ 63180 w 9662248"/>
              <a:gd name="connsiteY9" fmla="*/ 556532 h 3015497"/>
              <a:gd name="connsiteX0" fmla="*/ 61507 w 9660575"/>
              <a:gd name="connsiteY0" fmla="*/ 556532 h 3015449"/>
              <a:gd name="connsiteX1" fmla="*/ 914435 w 9660575"/>
              <a:gd name="connsiteY1" fmla="*/ 502744 h 3015449"/>
              <a:gd name="connsiteX2" fmla="*/ 2812391 w 9660575"/>
              <a:gd name="connsiteY2" fmla="*/ 3281 h 3015449"/>
              <a:gd name="connsiteX3" fmla="*/ 5394226 w 9660575"/>
              <a:gd name="connsiteY3" fmla="*/ 779369 h 3015449"/>
              <a:gd name="connsiteX4" fmla="*/ 8106690 w 9660575"/>
              <a:gd name="connsiteY4" fmla="*/ 579584 h 3015449"/>
              <a:gd name="connsiteX5" fmla="*/ 9213191 w 9660575"/>
              <a:gd name="connsiteY5" fmla="*/ 940734 h 3015449"/>
              <a:gd name="connsiteX6" fmla="*/ 9366872 w 9660575"/>
              <a:gd name="connsiteY6" fmla="*/ 2646589 h 3015449"/>
              <a:gd name="connsiteX7" fmla="*/ 5340438 w 9660575"/>
              <a:gd name="connsiteY7" fmla="*/ 3015423 h 3015449"/>
              <a:gd name="connsiteX8" fmla="*/ 61507 w 9660575"/>
              <a:gd name="connsiteY8" fmla="*/ 1463247 h 3015449"/>
              <a:gd name="connsiteX9" fmla="*/ 61507 w 9660575"/>
              <a:gd name="connsiteY9" fmla="*/ 556532 h 3015449"/>
              <a:gd name="connsiteX0" fmla="*/ 28 w 9599096"/>
              <a:gd name="connsiteY0" fmla="*/ 556532 h 3015449"/>
              <a:gd name="connsiteX1" fmla="*/ 852956 w 9599096"/>
              <a:gd name="connsiteY1" fmla="*/ 502744 h 3015449"/>
              <a:gd name="connsiteX2" fmla="*/ 2750912 w 9599096"/>
              <a:gd name="connsiteY2" fmla="*/ 3281 h 3015449"/>
              <a:gd name="connsiteX3" fmla="*/ 5332747 w 9599096"/>
              <a:gd name="connsiteY3" fmla="*/ 779369 h 3015449"/>
              <a:gd name="connsiteX4" fmla="*/ 8045211 w 9599096"/>
              <a:gd name="connsiteY4" fmla="*/ 579584 h 3015449"/>
              <a:gd name="connsiteX5" fmla="*/ 9151712 w 9599096"/>
              <a:gd name="connsiteY5" fmla="*/ 940734 h 3015449"/>
              <a:gd name="connsiteX6" fmla="*/ 9305393 w 9599096"/>
              <a:gd name="connsiteY6" fmla="*/ 2646589 h 3015449"/>
              <a:gd name="connsiteX7" fmla="*/ 5278959 w 9599096"/>
              <a:gd name="connsiteY7" fmla="*/ 3015423 h 3015449"/>
              <a:gd name="connsiteX8" fmla="*/ 28 w 9599096"/>
              <a:gd name="connsiteY8" fmla="*/ 1463247 h 3015449"/>
              <a:gd name="connsiteX9" fmla="*/ 28 w 9599096"/>
              <a:gd name="connsiteY9" fmla="*/ 556532 h 3015449"/>
              <a:gd name="connsiteX0" fmla="*/ 28 w 9484117"/>
              <a:gd name="connsiteY0" fmla="*/ 556532 h 3015449"/>
              <a:gd name="connsiteX1" fmla="*/ 852956 w 9484117"/>
              <a:gd name="connsiteY1" fmla="*/ 502744 h 3015449"/>
              <a:gd name="connsiteX2" fmla="*/ 2750912 w 9484117"/>
              <a:gd name="connsiteY2" fmla="*/ 3281 h 3015449"/>
              <a:gd name="connsiteX3" fmla="*/ 5332747 w 9484117"/>
              <a:gd name="connsiteY3" fmla="*/ 779369 h 3015449"/>
              <a:gd name="connsiteX4" fmla="*/ 8045211 w 9484117"/>
              <a:gd name="connsiteY4" fmla="*/ 579584 h 3015449"/>
              <a:gd name="connsiteX5" fmla="*/ 9151712 w 9484117"/>
              <a:gd name="connsiteY5" fmla="*/ 940734 h 3015449"/>
              <a:gd name="connsiteX6" fmla="*/ 9151712 w 9484117"/>
              <a:gd name="connsiteY6" fmla="*/ 1455563 h 3015449"/>
              <a:gd name="connsiteX7" fmla="*/ 5278959 w 9484117"/>
              <a:gd name="connsiteY7" fmla="*/ 3015423 h 3015449"/>
              <a:gd name="connsiteX8" fmla="*/ 28 w 9484117"/>
              <a:gd name="connsiteY8" fmla="*/ 1463247 h 3015449"/>
              <a:gd name="connsiteX9" fmla="*/ 28 w 9484117"/>
              <a:gd name="connsiteY9" fmla="*/ 556532 h 3015449"/>
              <a:gd name="connsiteX0" fmla="*/ 28 w 9514402"/>
              <a:gd name="connsiteY0" fmla="*/ 556532 h 3015449"/>
              <a:gd name="connsiteX1" fmla="*/ 852956 w 9514402"/>
              <a:gd name="connsiteY1" fmla="*/ 502744 h 3015449"/>
              <a:gd name="connsiteX2" fmla="*/ 2750912 w 9514402"/>
              <a:gd name="connsiteY2" fmla="*/ 3281 h 3015449"/>
              <a:gd name="connsiteX3" fmla="*/ 5332747 w 9514402"/>
              <a:gd name="connsiteY3" fmla="*/ 779369 h 3015449"/>
              <a:gd name="connsiteX4" fmla="*/ 8045211 w 9514402"/>
              <a:gd name="connsiteY4" fmla="*/ 579584 h 3015449"/>
              <a:gd name="connsiteX5" fmla="*/ 9151712 w 9514402"/>
              <a:gd name="connsiteY5" fmla="*/ 940734 h 3015449"/>
              <a:gd name="connsiteX6" fmla="*/ 9151712 w 9514402"/>
              <a:gd name="connsiteY6" fmla="*/ 1455563 h 3015449"/>
              <a:gd name="connsiteX7" fmla="*/ 5278959 w 9514402"/>
              <a:gd name="connsiteY7" fmla="*/ 3015423 h 3015449"/>
              <a:gd name="connsiteX8" fmla="*/ 28 w 9514402"/>
              <a:gd name="connsiteY8" fmla="*/ 1463247 h 3015449"/>
              <a:gd name="connsiteX9" fmla="*/ 28 w 9514402"/>
              <a:gd name="connsiteY9" fmla="*/ 556532 h 3015449"/>
              <a:gd name="connsiteX0" fmla="*/ 28 w 9231994"/>
              <a:gd name="connsiteY0" fmla="*/ 556532 h 3015449"/>
              <a:gd name="connsiteX1" fmla="*/ 852956 w 9231994"/>
              <a:gd name="connsiteY1" fmla="*/ 502744 h 3015449"/>
              <a:gd name="connsiteX2" fmla="*/ 2750912 w 9231994"/>
              <a:gd name="connsiteY2" fmla="*/ 3281 h 3015449"/>
              <a:gd name="connsiteX3" fmla="*/ 5332747 w 9231994"/>
              <a:gd name="connsiteY3" fmla="*/ 779369 h 3015449"/>
              <a:gd name="connsiteX4" fmla="*/ 8045211 w 9231994"/>
              <a:gd name="connsiteY4" fmla="*/ 579584 h 3015449"/>
              <a:gd name="connsiteX5" fmla="*/ 9151712 w 9231994"/>
              <a:gd name="connsiteY5" fmla="*/ 940734 h 3015449"/>
              <a:gd name="connsiteX6" fmla="*/ 9151712 w 9231994"/>
              <a:gd name="connsiteY6" fmla="*/ 1455563 h 3015449"/>
              <a:gd name="connsiteX7" fmla="*/ 5278959 w 9231994"/>
              <a:gd name="connsiteY7" fmla="*/ 3015423 h 3015449"/>
              <a:gd name="connsiteX8" fmla="*/ 28 w 9231994"/>
              <a:gd name="connsiteY8" fmla="*/ 1463247 h 3015449"/>
              <a:gd name="connsiteX9" fmla="*/ 28 w 9231994"/>
              <a:gd name="connsiteY9" fmla="*/ 556532 h 3015449"/>
              <a:gd name="connsiteX0" fmla="*/ 28 w 9151712"/>
              <a:gd name="connsiteY0" fmla="*/ 556532 h 3015449"/>
              <a:gd name="connsiteX1" fmla="*/ 852956 w 9151712"/>
              <a:gd name="connsiteY1" fmla="*/ 502744 h 3015449"/>
              <a:gd name="connsiteX2" fmla="*/ 2750912 w 9151712"/>
              <a:gd name="connsiteY2" fmla="*/ 3281 h 3015449"/>
              <a:gd name="connsiteX3" fmla="*/ 5332747 w 9151712"/>
              <a:gd name="connsiteY3" fmla="*/ 779369 h 3015449"/>
              <a:gd name="connsiteX4" fmla="*/ 8045211 w 9151712"/>
              <a:gd name="connsiteY4" fmla="*/ 579584 h 3015449"/>
              <a:gd name="connsiteX5" fmla="*/ 9151712 w 9151712"/>
              <a:gd name="connsiteY5" fmla="*/ 940734 h 3015449"/>
              <a:gd name="connsiteX6" fmla="*/ 9151712 w 9151712"/>
              <a:gd name="connsiteY6" fmla="*/ 1455563 h 3015449"/>
              <a:gd name="connsiteX7" fmla="*/ 5278959 w 9151712"/>
              <a:gd name="connsiteY7" fmla="*/ 3015423 h 3015449"/>
              <a:gd name="connsiteX8" fmla="*/ 28 w 9151712"/>
              <a:gd name="connsiteY8" fmla="*/ 1463247 h 3015449"/>
              <a:gd name="connsiteX9" fmla="*/ 28 w 9151712"/>
              <a:gd name="connsiteY9" fmla="*/ 556532 h 3015449"/>
              <a:gd name="connsiteX0" fmla="*/ 349198 w 9500882"/>
              <a:gd name="connsiteY0" fmla="*/ 556532 h 1537374"/>
              <a:gd name="connsiteX1" fmla="*/ 1202126 w 9500882"/>
              <a:gd name="connsiteY1" fmla="*/ 502744 h 1537374"/>
              <a:gd name="connsiteX2" fmla="*/ 3100082 w 9500882"/>
              <a:gd name="connsiteY2" fmla="*/ 3281 h 1537374"/>
              <a:gd name="connsiteX3" fmla="*/ 5681917 w 9500882"/>
              <a:gd name="connsiteY3" fmla="*/ 779369 h 1537374"/>
              <a:gd name="connsiteX4" fmla="*/ 8394381 w 9500882"/>
              <a:gd name="connsiteY4" fmla="*/ 579584 h 1537374"/>
              <a:gd name="connsiteX5" fmla="*/ 9500882 w 9500882"/>
              <a:gd name="connsiteY5" fmla="*/ 940734 h 1537374"/>
              <a:gd name="connsiteX6" fmla="*/ 9500882 w 9500882"/>
              <a:gd name="connsiteY6" fmla="*/ 1455563 h 1537374"/>
              <a:gd name="connsiteX7" fmla="*/ 5074879 w 9500882"/>
              <a:gd name="connsiteY7" fmla="*/ 1478616 h 1537374"/>
              <a:gd name="connsiteX8" fmla="*/ 349198 w 9500882"/>
              <a:gd name="connsiteY8" fmla="*/ 1463247 h 1537374"/>
              <a:gd name="connsiteX9" fmla="*/ 349198 w 9500882"/>
              <a:gd name="connsiteY9" fmla="*/ 556532 h 1537374"/>
              <a:gd name="connsiteX0" fmla="*/ 349198 w 9500882"/>
              <a:gd name="connsiteY0" fmla="*/ 556532 h 1478616"/>
              <a:gd name="connsiteX1" fmla="*/ 1202126 w 9500882"/>
              <a:gd name="connsiteY1" fmla="*/ 502744 h 1478616"/>
              <a:gd name="connsiteX2" fmla="*/ 3100082 w 9500882"/>
              <a:gd name="connsiteY2" fmla="*/ 3281 h 1478616"/>
              <a:gd name="connsiteX3" fmla="*/ 5681917 w 9500882"/>
              <a:gd name="connsiteY3" fmla="*/ 779369 h 1478616"/>
              <a:gd name="connsiteX4" fmla="*/ 8394381 w 9500882"/>
              <a:gd name="connsiteY4" fmla="*/ 579584 h 1478616"/>
              <a:gd name="connsiteX5" fmla="*/ 9500882 w 9500882"/>
              <a:gd name="connsiteY5" fmla="*/ 940734 h 1478616"/>
              <a:gd name="connsiteX6" fmla="*/ 9500882 w 9500882"/>
              <a:gd name="connsiteY6" fmla="*/ 1455563 h 1478616"/>
              <a:gd name="connsiteX7" fmla="*/ 5074879 w 9500882"/>
              <a:gd name="connsiteY7" fmla="*/ 1478616 h 1478616"/>
              <a:gd name="connsiteX8" fmla="*/ 349198 w 9500882"/>
              <a:gd name="connsiteY8" fmla="*/ 1463247 h 1478616"/>
              <a:gd name="connsiteX9" fmla="*/ 349198 w 9500882"/>
              <a:gd name="connsiteY9" fmla="*/ 556532 h 1478616"/>
              <a:gd name="connsiteX0" fmla="*/ 1110 w 9152794"/>
              <a:gd name="connsiteY0" fmla="*/ 556532 h 1478616"/>
              <a:gd name="connsiteX1" fmla="*/ 854038 w 9152794"/>
              <a:gd name="connsiteY1" fmla="*/ 502744 h 1478616"/>
              <a:gd name="connsiteX2" fmla="*/ 2751994 w 9152794"/>
              <a:gd name="connsiteY2" fmla="*/ 3281 h 1478616"/>
              <a:gd name="connsiteX3" fmla="*/ 5333829 w 9152794"/>
              <a:gd name="connsiteY3" fmla="*/ 779369 h 1478616"/>
              <a:gd name="connsiteX4" fmla="*/ 8046293 w 9152794"/>
              <a:gd name="connsiteY4" fmla="*/ 579584 h 1478616"/>
              <a:gd name="connsiteX5" fmla="*/ 9152794 w 9152794"/>
              <a:gd name="connsiteY5" fmla="*/ 940734 h 1478616"/>
              <a:gd name="connsiteX6" fmla="*/ 9152794 w 9152794"/>
              <a:gd name="connsiteY6" fmla="*/ 1455563 h 1478616"/>
              <a:gd name="connsiteX7" fmla="*/ 4726791 w 9152794"/>
              <a:gd name="connsiteY7" fmla="*/ 1478616 h 1478616"/>
              <a:gd name="connsiteX8" fmla="*/ 1110 w 9152794"/>
              <a:gd name="connsiteY8" fmla="*/ 1463247 h 1478616"/>
              <a:gd name="connsiteX9" fmla="*/ 1110 w 9152794"/>
              <a:gd name="connsiteY9" fmla="*/ 556532 h 1478616"/>
              <a:gd name="connsiteX0" fmla="*/ 1110 w 9152794"/>
              <a:gd name="connsiteY0" fmla="*/ 556532 h 1479518"/>
              <a:gd name="connsiteX1" fmla="*/ 854038 w 9152794"/>
              <a:gd name="connsiteY1" fmla="*/ 502744 h 1479518"/>
              <a:gd name="connsiteX2" fmla="*/ 2751994 w 9152794"/>
              <a:gd name="connsiteY2" fmla="*/ 3281 h 1479518"/>
              <a:gd name="connsiteX3" fmla="*/ 5333829 w 9152794"/>
              <a:gd name="connsiteY3" fmla="*/ 779369 h 1479518"/>
              <a:gd name="connsiteX4" fmla="*/ 8046293 w 9152794"/>
              <a:gd name="connsiteY4" fmla="*/ 579584 h 1479518"/>
              <a:gd name="connsiteX5" fmla="*/ 9152794 w 9152794"/>
              <a:gd name="connsiteY5" fmla="*/ 940734 h 1479518"/>
              <a:gd name="connsiteX6" fmla="*/ 9152794 w 9152794"/>
              <a:gd name="connsiteY6" fmla="*/ 1479518 h 1479518"/>
              <a:gd name="connsiteX7" fmla="*/ 4726791 w 9152794"/>
              <a:gd name="connsiteY7" fmla="*/ 1478616 h 1479518"/>
              <a:gd name="connsiteX8" fmla="*/ 1110 w 9152794"/>
              <a:gd name="connsiteY8" fmla="*/ 1463247 h 1479518"/>
              <a:gd name="connsiteX9" fmla="*/ 1110 w 9152794"/>
              <a:gd name="connsiteY9" fmla="*/ 556532 h 1479518"/>
              <a:gd name="connsiteX0" fmla="*/ 64041 w 9215725"/>
              <a:gd name="connsiteY0" fmla="*/ 556532 h 1479518"/>
              <a:gd name="connsiteX1" fmla="*/ 916969 w 9215725"/>
              <a:gd name="connsiteY1" fmla="*/ 502744 h 1479518"/>
              <a:gd name="connsiteX2" fmla="*/ 2814925 w 9215725"/>
              <a:gd name="connsiteY2" fmla="*/ 3281 h 1479518"/>
              <a:gd name="connsiteX3" fmla="*/ 5396760 w 9215725"/>
              <a:gd name="connsiteY3" fmla="*/ 779369 h 1479518"/>
              <a:gd name="connsiteX4" fmla="*/ 8109224 w 9215725"/>
              <a:gd name="connsiteY4" fmla="*/ 579584 h 1479518"/>
              <a:gd name="connsiteX5" fmla="*/ 9215725 w 9215725"/>
              <a:gd name="connsiteY5" fmla="*/ 940734 h 1479518"/>
              <a:gd name="connsiteX6" fmla="*/ 9215725 w 9215725"/>
              <a:gd name="connsiteY6" fmla="*/ 1479518 h 1479518"/>
              <a:gd name="connsiteX7" fmla="*/ 4789722 w 9215725"/>
              <a:gd name="connsiteY7" fmla="*/ 1478616 h 1479518"/>
              <a:gd name="connsiteX8" fmla="*/ 64041 w 9215725"/>
              <a:gd name="connsiteY8" fmla="*/ 1471232 h 1479518"/>
              <a:gd name="connsiteX9" fmla="*/ 64041 w 9215725"/>
              <a:gd name="connsiteY9" fmla="*/ 556532 h 1479518"/>
              <a:gd name="connsiteX0" fmla="*/ 1560 w 9153244"/>
              <a:gd name="connsiteY0" fmla="*/ 556532 h 1479518"/>
              <a:gd name="connsiteX1" fmla="*/ 854488 w 9153244"/>
              <a:gd name="connsiteY1" fmla="*/ 502744 h 1479518"/>
              <a:gd name="connsiteX2" fmla="*/ 2752444 w 9153244"/>
              <a:gd name="connsiteY2" fmla="*/ 3281 h 1479518"/>
              <a:gd name="connsiteX3" fmla="*/ 5334279 w 9153244"/>
              <a:gd name="connsiteY3" fmla="*/ 779369 h 1479518"/>
              <a:gd name="connsiteX4" fmla="*/ 8046743 w 9153244"/>
              <a:gd name="connsiteY4" fmla="*/ 579584 h 1479518"/>
              <a:gd name="connsiteX5" fmla="*/ 9153244 w 9153244"/>
              <a:gd name="connsiteY5" fmla="*/ 940734 h 1479518"/>
              <a:gd name="connsiteX6" fmla="*/ 9153244 w 9153244"/>
              <a:gd name="connsiteY6" fmla="*/ 1479518 h 1479518"/>
              <a:gd name="connsiteX7" fmla="*/ 4727241 w 9153244"/>
              <a:gd name="connsiteY7" fmla="*/ 1478616 h 1479518"/>
              <a:gd name="connsiteX8" fmla="*/ 1560 w 9153244"/>
              <a:gd name="connsiteY8" fmla="*/ 1471232 h 1479518"/>
              <a:gd name="connsiteX9" fmla="*/ 1560 w 9153244"/>
              <a:gd name="connsiteY9" fmla="*/ 556532 h 1479518"/>
              <a:gd name="connsiteX0" fmla="*/ 21074 w 9172758"/>
              <a:gd name="connsiteY0" fmla="*/ 556532 h 1479518"/>
              <a:gd name="connsiteX1" fmla="*/ 874002 w 9172758"/>
              <a:gd name="connsiteY1" fmla="*/ 502744 h 1479518"/>
              <a:gd name="connsiteX2" fmla="*/ 2771958 w 9172758"/>
              <a:gd name="connsiteY2" fmla="*/ 3281 h 1479518"/>
              <a:gd name="connsiteX3" fmla="*/ 5353793 w 9172758"/>
              <a:gd name="connsiteY3" fmla="*/ 779369 h 1479518"/>
              <a:gd name="connsiteX4" fmla="*/ 8066257 w 9172758"/>
              <a:gd name="connsiteY4" fmla="*/ 579584 h 1479518"/>
              <a:gd name="connsiteX5" fmla="*/ 9172758 w 9172758"/>
              <a:gd name="connsiteY5" fmla="*/ 940734 h 1479518"/>
              <a:gd name="connsiteX6" fmla="*/ 9172758 w 9172758"/>
              <a:gd name="connsiteY6" fmla="*/ 1479518 h 1479518"/>
              <a:gd name="connsiteX7" fmla="*/ 4746755 w 9172758"/>
              <a:gd name="connsiteY7" fmla="*/ 1478616 h 1479518"/>
              <a:gd name="connsiteX8" fmla="*/ 21074 w 9172758"/>
              <a:gd name="connsiteY8" fmla="*/ 1471232 h 1479518"/>
              <a:gd name="connsiteX9" fmla="*/ 21074 w 9172758"/>
              <a:gd name="connsiteY9" fmla="*/ 556532 h 1479518"/>
              <a:gd name="connsiteX0" fmla="*/ 38155 w 9189839"/>
              <a:gd name="connsiteY0" fmla="*/ 556532 h 1479518"/>
              <a:gd name="connsiteX1" fmla="*/ 891083 w 9189839"/>
              <a:gd name="connsiteY1" fmla="*/ 502744 h 1479518"/>
              <a:gd name="connsiteX2" fmla="*/ 2789039 w 9189839"/>
              <a:gd name="connsiteY2" fmla="*/ 3281 h 1479518"/>
              <a:gd name="connsiteX3" fmla="*/ 5370874 w 9189839"/>
              <a:gd name="connsiteY3" fmla="*/ 779369 h 1479518"/>
              <a:gd name="connsiteX4" fmla="*/ 8083338 w 9189839"/>
              <a:gd name="connsiteY4" fmla="*/ 579584 h 1479518"/>
              <a:gd name="connsiteX5" fmla="*/ 9189839 w 9189839"/>
              <a:gd name="connsiteY5" fmla="*/ 940734 h 1479518"/>
              <a:gd name="connsiteX6" fmla="*/ 9189839 w 9189839"/>
              <a:gd name="connsiteY6" fmla="*/ 1479518 h 1479518"/>
              <a:gd name="connsiteX7" fmla="*/ 4763836 w 9189839"/>
              <a:gd name="connsiteY7" fmla="*/ 1478616 h 1479518"/>
              <a:gd name="connsiteX8" fmla="*/ 38155 w 9189839"/>
              <a:gd name="connsiteY8" fmla="*/ 1471232 h 1479518"/>
              <a:gd name="connsiteX9" fmla="*/ 38155 w 9189839"/>
              <a:gd name="connsiteY9" fmla="*/ 556532 h 1479518"/>
              <a:gd name="connsiteX0" fmla="*/ 86007 w 9237691"/>
              <a:gd name="connsiteY0" fmla="*/ 556532 h 1479518"/>
              <a:gd name="connsiteX1" fmla="*/ 938935 w 9237691"/>
              <a:gd name="connsiteY1" fmla="*/ 502744 h 1479518"/>
              <a:gd name="connsiteX2" fmla="*/ 2836891 w 9237691"/>
              <a:gd name="connsiteY2" fmla="*/ 3281 h 1479518"/>
              <a:gd name="connsiteX3" fmla="*/ 5418726 w 9237691"/>
              <a:gd name="connsiteY3" fmla="*/ 779369 h 1479518"/>
              <a:gd name="connsiteX4" fmla="*/ 8131190 w 9237691"/>
              <a:gd name="connsiteY4" fmla="*/ 579584 h 1479518"/>
              <a:gd name="connsiteX5" fmla="*/ 9237691 w 9237691"/>
              <a:gd name="connsiteY5" fmla="*/ 940734 h 1479518"/>
              <a:gd name="connsiteX6" fmla="*/ 9237691 w 9237691"/>
              <a:gd name="connsiteY6" fmla="*/ 1479518 h 1479518"/>
              <a:gd name="connsiteX7" fmla="*/ 4811688 w 9237691"/>
              <a:gd name="connsiteY7" fmla="*/ 1478616 h 1479518"/>
              <a:gd name="connsiteX8" fmla="*/ 86007 w 9237691"/>
              <a:gd name="connsiteY8" fmla="*/ 1471232 h 1479518"/>
              <a:gd name="connsiteX9" fmla="*/ 86007 w 9237691"/>
              <a:gd name="connsiteY9" fmla="*/ 556532 h 1479518"/>
              <a:gd name="connsiteX0" fmla="*/ 4140 w 9155824"/>
              <a:gd name="connsiteY0" fmla="*/ 556532 h 1479518"/>
              <a:gd name="connsiteX1" fmla="*/ 857068 w 9155824"/>
              <a:gd name="connsiteY1" fmla="*/ 502744 h 1479518"/>
              <a:gd name="connsiteX2" fmla="*/ 2755024 w 9155824"/>
              <a:gd name="connsiteY2" fmla="*/ 3281 h 1479518"/>
              <a:gd name="connsiteX3" fmla="*/ 5336859 w 9155824"/>
              <a:gd name="connsiteY3" fmla="*/ 779369 h 1479518"/>
              <a:gd name="connsiteX4" fmla="*/ 8049323 w 9155824"/>
              <a:gd name="connsiteY4" fmla="*/ 579584 h 1479518"/>
              <a:gd name="connsiteX5" fmla="*/ 9155824 w 9155824"/>
              <a:gd name="connsiteY5" fmla="*/ 940734 h 1479518"/>
              <a:gd name="connsiteX6" fmla="*/ 9155824 w 9155824"/>
              <a:gd name="connsiteY6" fmla="*/ 1479518 h 1479518"/>
              <a:gd name="connsiteX7" fmla="*/ 4729821 w 9155824"/>
              <a:gd name="connsiteY7" fmla="*/ 1478616 h 1479518"/>
              <a:gd name="connsiteX8" fmla="*/ 4140 w 9155824"/>
              <a:gd name="connsiteY8" fmla="*/ 1471232 h 1479518"/>
              <a:gd name="connsiteX9" fmla="*/ 4140 w 9155824"/>
              <a:gd name="connsiteY9" fmla="*/ 556532 h 1479518"/>
              <a:gd name="connsiteX0" fmla="*/ 2290 w 9161666"/>
              <a:gd name="connsiteY0" fmla="*/ 578099 h 1479542"/>
              <a:gd name="connsiteX1" fmla="*/ 862910 w 9161666"/>
              <a:gd name="connsiteY1" fmla="*/ 502768 h 1479542"/>
              <a:gd name="connsiteX2" fmla="*/ 2760866 w 9161666"/>
              <a:gd name="connsiteY2" fmla="*/ 3305 h 1479542"/>
              <a:gd name="connsiteX3" fmla="*/ 5342701 w 9161666"/>
              <a:gd name="connsiteY3" fmla="*/ 779393 h 1479542"/>
              <a:gd name="connsiteX4" fmla="*/ 8055165 w 9161666"/>
              <a:gd name="connsiteY4" fmla="*/ 579608 h 1479542"/>
              <a:gd name="connsiteX5" fmla="*/ 9161666 w 9161666"/>
              <a:gd name="connsiteY5" fmla="*/ 940758 h 1479542"/>
              <a:gd name="connsiteX6" fmla="*/ 9161666 w 9161666"/>
              <a:gd name="connsiteY6" fmla="*/ 1479542 h 1479542"/>
              <a:gd name="connsiteX7" fmla="*/ 4735663 w 9161666"/>
              <a:gd name="connsiteY7" fmla="*/ 1478640 h 1479542"/>
              <a:gd name="connsiteX8" fmla="*/ 9982 w 9161666"/>
              <a:gd name="connsiteY8" fmla="*/ 1471256 h 1479542"/>
              <a:gd name="connsiteX9" fmla="*/ 2290 w 9161666"/>
              <a:gd name="connsiteY9" fmla="*/ 578099 h 1479542"/>
              <a:gd name="connsiteX0" fmla="*/ 2290 w 9161666"/>
              <a:gd name="connsiteY0" fmla="*/ 491836 h 1479449"/>
              <a:gd name="connsiteX1" fmla="*/ 862910 w 9161666"/>
              <a:gd name="connsiteY1" fmla="*/ 502675 h 1479449"/>
              <a:gd name="connsiteX2" fmla="*/ 2760866 w 9161666"/>
              <a:gd name="connsiteY2" fmla="*/ 3212 h 1479449"/>
              <a:gd name="connsiteX3" fmla="*/ 5342701 w 9161666"/>
              <a:gd name="connsiteY3" fmla="*/ 779300 h 1479449"/>
              <a:gd name="connsiteX4" fmla="*/ 8055165 w 9161666"/>
              <a:gd name="connsiteY4" fmla="*/ 579515 h 1479449"/>
              <a:gd name="connsiteX5" fmla="*/ 9161666 w 9161666"/>
              <a:gd name="connsiteY5" fmla="*/ 940665 h 1479449"/>
              <a:gd name="connsiteX6" fmla="*/ 9161666 w 9161666"/>
              <a:gd name="connsiteY6" fmla="*/ 1479449 h 1479449"/>
              <a:gd name="connsiteX7" fmla="*/ 4735663 w 9161666"/>
              <a:gd name="connsiteY7" fmla="*/ 1478547 h 1479449"/>
              <a:gd name="connsiteX8" fmla="*/ 9982 w 9161666"/>
              <a:gd name="connsiteY8" fmla="*/ 1471163 h 1479449"/>
              <a:gd name="connsiteX9" fmla="*/ 2290 w 9161666"/>
              <a:gd name="connsiteY9" fmla="*/ 491836 h 1479449"/>
              <a:gd name="connsiteX0" fmla="*/ 2290 w 9161666"/>
              <a:gd name="connsiteY0" fmla="*/ 491836 h 2624330"/>
              <a:gd name="connsiteX1" fmla="*/ 862910 w 9161666"/>
              <a:gd name="connsiteY1" fmla="*/ 502675 h 2624330"/>
              <a:gd name="connsiteX2" fmla="*/ 2760866 w 9161666"/>
              <a:gd name="connsiteY2" fmla="*/ 3212 h 2624330"/>
              <a:gd name="connsiteX3" fmla="*/ 5342701 w 9161666"/>
              <a:gd name="connsiteY3" fmla="*/ 779300 h 2624330"/>
              <a:gd name="connsiteX4" fmla="*/ 8055165 w 9161666"/>
              <a:gd name="connsiteY4" fmla="*/ 579515 h 2624330"/>
              <a:gd name="connsiteX5" fmla="*/ 9161666 w 9161666"/>
              <a:gd name="connsiteY5" fmla="*/ 940665 h 2624330"/>
              <a:gd name="connsiteX6" fmla="*/ 9161666 w 9161666"/>
              <a:gd name="connsiteY6" fmla="*/ 1479449 h 2624330"/>
              <a:gd name="connsiteX7" fmla="*/ 4056441 w 9161666"/>
              <a:gd name="connsiteY7" fmla="*/ 2624330 h 2624330"/>
              <a:gd name="connsiteX8" fmla="*/ 9982 w 9161666"/>
              <a:gd name="connsiteY8" fmla="*/ 1471163 h 2624330"/>
              <a:gd name="connsiteX9" fmla="*/ 2290 w 9161666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20642 w 9180018"/>
              <a:gd name="connsiteY0" fmla="*/ 491836 h 2624330"/>
              <a:gd name="connsiteX1" fmla="*/ 881262 w 9180018"/>
              <a:gd name="connsiteY1" fmla="*/ 502675 h 2624330"/>
              <a:gd name="connsiteX2" fmla="*/ 2779218 w 9180018"/>
              <a:gd name="connsiteY2" fmla="*/ 3212 h 2624330"/>
              <a:gd name="connsiteX3" fmla="*/ 5361053 w 9180018"/>
              <a:gd name="connsiteY3" fmla="*/ 779300 h 2624330"/>
              <a:gd name="connsiteX4" fmla="*/ 8073517 w 9180018"/>
              <a:gd name="connsiteY4" fmla="*/ 579515 h 2624330"/>
              <a:gd name="connsiteX5" fmla="*/ 9180018 w 9180018"/>
              <a:gd name="connsiteY5" fmla="*/ 940665 h 2624330"/>
              <a:gd name="connsiteX6" fmla="*/ 9180018 w 9180018"/>
              <a:gd name="connsiteY6" fmla="*/ 1479449 h 2624330"/>
              <a:gd name="connsiteX7" fmla="*/ 4074793 w 9180018"/>
              <a:gd name="connsiteY7" fmla="*/ 2624330 h 2624330"/>
              <a:gd name="connsiteX8" fmla="*/ 1677919 w 9180018"/>
              <a:gd name="connsiteY8" fmla="*/ 1676507 h 2624330"/>
              <a:gd name="connsiteX9" fmla="*/ 20642 w 9180018"/>
              <a:gd name="connsiteY9" fmla="*/ 491836 h 2624330"/>
              <a:gd name="connsiteX0" fmla="*/ 114 w 9159490"/>
              <a:gd name="connsiteY0" fmla="*/ 631112 h 2763606"/>
              <a:gd name="connsiteX1" fmla="*/ 1578713 w 9159490"/>
              <a:gd name="connsiteY1" fmla="*/ 42944 h 2763606"/>
              <a:gd name="connsiteX2" fmla="*/ 2758690 w 9159490"/>
              <a:gd name="connsiteY2" fmla="*/ 142488 h 2763606"/>
              <a:gd name="connsiteX3" fmla="*/ 5340525 w 9159490"/>
              <a:gd name="connsiteY3" fmla="*/ 918576 h 2763606"/>
              <a:gd name="connsiteX4" fmla="*/ 8052989 w 9159490"/>
              <a:gd name="connsiteY4" fmla="*/ 718791 h 2763606"/>
              <a:gd name="connsiteX5" fmla="*/ 9159490 w 9159490"/>
              <a:gd name="connsiteY5" fmla="*/ 1079941 h 2763606"/>
              <a:gd name="connsiteX6" fmla="*/ 9159490 w 9159490"/>
              <a:gd name="connsiteY6" fmla="*/ 1618725 h 2763606"/>
              <a:gd name="connsiteX7" fmla="*/ 4054265 w 9159490"/>
              <a:gd name="connsiteY7" fmla="*/ 2763606 h 2763606"/>
              <a:gd name="connsiteX8" fmla="*/ 1657391 w 9159490"/>
              <a:gd name="connsiteY8" fmla="*/ 1815783 h 2763606"/>
              <a:gd name="connsiteX9" fmla="*/ 114 w 9159490"/>
              <a:gd name="connsiteY9" fmla="*/ 631112 h 2763606"/>
              <a:gd name="connsiteX0" fmla="*/ 167 w 8717270"/>
              <a:gd name="connsiteY0" fmla="*/ 508863 h 2755200"/>
              <a:gd name="connsiteX1" fmla="*/ 1136493 w 8717270"/>
              <a:gd name="connsiteY1" fmla="*/ 34538 h 2755200"/>
              <a:gd name="connsiteX2" fmla="*/ 2316470 w 8717270"/>
              <a:gd name="connsiteY2" fmla="*/ 134082 h 2755200"/>
              <a:gd name="connsiteX3" fmla="*/ 4898305 w 8717270"/>
              <a:gd name="connsiteY3" fmla="*/ 910170 h 2755200"/>
              <a:gd name="connsiteX4" fmla="*/ 7610769 w 8717270"/>
              <a:gd name="connsiteY4" fmla="*/ 710385 h 2755200"/>
              <a:gd name="connsiteX5" fmla="*/ 8717270 w 8717270"/>
              <a:gd name="connsiteY5" fmla="*/ 1071535 h 2755200"/>
              <a:gd name="connsiteX6" fmla="*/ 8717270 w 8717270"/>
              <a:gd name="connsiteY6" fmla="*/ 1610319 h 2755200"/>
              <a:gd name="connsiteX7" fmla="*/ 3612045 w 8717270"/>
              <a:gd name="connsiteY7" fmla="*/ 2755200 h 2755200"/>
              <a:gd name="connsiteX8" fmla="*/ 1215171 w 8717270"/>
              <a:gd name="connsiteY8" fmla="*/ 1807377 h 2755200"/>
              <a:gd name="connsiteX9" fmla="*/ 167 w 8717270"/>
              <a:gd name="connsiteY9" fmla="*/ 508863 h 2755200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8719039 w 8719039"/>
              <a:gd name="connsiteY6" fmla="*/ 1610318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801137 w 8719039"/>
              <a:gd name="connsiteY6" fmla="*/ 2296647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755199"/>
              <a:gd name="connsiteX1" fmla="*/ 1138262 w 8719039"/>
              <a:gd name="connsiteY1" fmla="*/ 34537 h 2755199"/>
              <a:gd name="connsiteX2" fmla="*/ 2318239 w 8719039"/>
              <a:gd name="connsiteY2" fmla="*/ 134081 h 2755199"/>
              <a:gd name="connsiteX3" fmla="*/ 4900074 w 8719039"/>
              <a:gd name="connsiteY3" fmla="*/ 910169 h 2755199"/>
              <a:gd name="connsiteX4" fmla="*/ 7612538 w 8719039"/>
              <a:gd name="connsiteY4" fmla="*/ 710384 h 2755199"/>
              <a:gd name="connsiteX5" fmla="*/ 8719039 w 8719039"/>
              <a:gd name="connsiteY5" fmla="*/ 1071534 h 2755199"/>
              <a:gd name="connsiteX6" fmla="*/ 6655312 w 8719039"/>
              <a:gd name="connsiteY6" fmla="*/ 2316846 h 2755199"/>
              <a:gd name="connsiteX7" fmla="*/ 3613814 w 8719039"/>
              <a:gd name="connsiteY7" fmla="*/ 2755199 h 2755199"/>
              <a:gd name="connsiteX8" fmla="*/ 1416172 w 8719039"/>
              <a:gd name="connsiteY8" fmla="*/ 1727196 h 2755199"/>
              <a:gd name="connsiteX9" fmla="*/ 1936 w 8719039"/>
              <a:gd name="connsiteY9" fmla="*/ 508862 h 2755199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719039"/>
              <a:gd name="connsiteY0" fmla="*/ 508862 h 2846091"/>
              <a:gd name="connsiteX1" fmla="*/ 1138262 w 8719039"/>
              <a:gd name="connsiteY1" fmla="*/ 34537 h 2846091"/>
              <a:gd name="connsiteX2" fmla="*/ 2318239 w 8719039"/>
              <a:gd name="connsiteY2" fmla="*/ 134081 h 2846091"/>
              <a:gd name="connsiteX3" fmla="*/ 4900074 w 8719039"/>
              <a:gd name="connsiteY3" fmla="*/ 910169 h 2846091"/>
              <a:gd name="connsiteX4" fmla="*/ 7612538 w 8719039"/>
              <a:gd name="connsiteY4" fmla="*/ 710384 h 2846091"/>
              <a:gd name="connsiteX5" fmla="*/ 8719039 w 8719039"/>
              <a:gd name="connsiteY5" fmla="*/ 1071534 h 2846091"/>
              <a:gd name="connsiteX6" fmla="*/ 6655312 w 8719039"/>
              <a:gd name="connsiteY6" fmla="*/ 2316846 h 2846091"/>
              <a:gd name="connsiteX7" fmla="*/ 4001650 w 8719039"/>
              <a:gd name="connsiteY7" fmla="*/ 2846091 h 2846091"/>
              <a:gd name="connsiteX8" fmla="*/ 1416172 w 8719039"/>
              <a:gd name="connsiteY8" fmla="*/ 1727196 h 2846091"/>
              <a:gd name="connsiteX9" fmla="*/ 1936 w 8719039"/>
              <a:gd name="connsiteY9" fmla="*/ 508862 h 2846091"/>
              <a:gd name="connsiteX0" fmla="*/ 1936 w 8144242"/>
              <a:gd name="connsiteY0" fmla="*/ 508862 h 2846091"/>
              <a:gd name="connsiteX1" fmla="*/ 1138262 w 8144242"/>
              <a:gd name="connsiteY1" fmla="*/ 34537 h 2846091"/>
              <a:gd name="connsiteX2" fmla="*/ 2318239 w 8144242"/>
              <a:gd name="connsiteY2" fmla="*/ 134081 h 2846091"/>
              <a:gd name="connsiteX3" fmla="*/ 4900074 w 8144242"/>
              <a:gd name="connsiteY3" fmla="*/ 910169 h 2846091"/>
              <a:gd name="connsiteX4" fmla="*/ 7612538 w 8144242"/>
              <a:gd name="connsiteY4" fmla="*/ 710384 h 2846091"/>
              <a:gd name="connsiteX5" fmla="*/ 8144242 w 8144242"/>
              <a:gd name="connsiteY5" fmla="*/ 1151149 h 2846091"/>
              <a:gd name="connsiteX6" fmla="*/ 6655312 w 8144242"/>
              <a:gd name="connsiteY6" fmla="*/ 2316846 h 2846091"/>
              <a:gd name="connsiteX7" fmla="*/ 4001650 w 8144242"/>
              <a:gd name="connsiteY7" fmla="*/ 2846091 h 2846091"/>
              <a:gd name="connsiteX8" fmla="*/ 1416172 w 8144242"/>
              <a:gd name="connsiteY8" fmla="*/ 1727196 h 2846091"/>
              <a:gd name="connsiteX9" fmla="*/ 1936 w 8144242"/>
              <a:gd name="connsiteY9" fmla="*/ 508862 h 2846091"/>
              <a:gd name="connsiteX0" fmla="*/ 1936 w 8218454"/>
              <a:gd name="connsiteY0" fmla="*/ 508862 h 2846091"/>
              <a:gd name="connsiteX1" fmla="*/ 1138262 w 8218454"/>
              <a:gd name="connsiteY1" fmla="*/ 34537 h 2846091"/>
              <a:gd name="connsiteX2" fmla="*/ 2318239 w 8218454"/>
              <a:gd name="connsiteY2" fmla="*/ 134081 h 2846091"/>
              <a:gd name="connsiteX3" fmla="*/ 4900074 w 8218454"/>
              <a:gd name="connsiteY3" fmla="*/ 910169 h 2846091"/>
              <a:gd name="connsiteX4" fmla="*/ 7612538 w 8218454"/>
              <a:gd name="connsiteY4" fmla="*/ 710384 h 2846091"/>
              <a:gd name="connsiteX5" fmla="*/ 8050886 w 8218454"/>
              <a:gd name="connsiteY5" fmla="*/ 772527 h 2846091"/>
              <a:gd name="connsiteX6" fmla="*/ 8144242 w 8218454"/>
              <a:gd name="connsiteY6" fmla="*/ 1151149 h 2846091"/>
              <a:gd name="connsiteX7" fmla="*/ 6655312 w 8218454"/>
              <a:gd name="connsiteY7" fmla="*/ 2316846 h 2846091"/>
              <a:gd name="connsiteX8" fmla="*/ 4001650 w 8218454"/>
              <a:gd name="connsiteY8" fmla="*/ 2846091 h 2846091"/>
              <a:gd name="connsiteX9" fmla="*/ 1416172 w 8218454"/>
              <a:gd name="connsiteY9" fmla="*/ 1727196 h 2846091"/>
              <a:gd name="connsiteX10" fmla="*/ 1936 w 8218454"/>
              <a:gd name="connsiteY10" fmla="*/ 508862 h 2846091"/>
              <a:gd name="connsiteX0" fmla="*/ 1936 w 8218456"/>
              <a:gd name="connsiteY0" fmla="*/ 508862 h 2846091"/>
              <a:gd name="connsiteX1" fmla="*/ 1138262 w 8218456"/>
              <a:gd name="connsiteY1" fmla="*/ 34537 h 2846091"/>
              <a:gd name="connsiteX2" fmla="*/ 2318239 w 8218456"/>
              <a:gd name="connsiteY2" fmla="*/ 134081 h 2846091"/>
              <a:gd name="connsiteX3" fmla="*/ 4900074 w 8218456"/>
              <a:gd name="connsiteY3" fmla="*/ 910169 h 2846091"/>
              <a:gd name="connsiteX4" fmla="*/ 6589775 w 8218456"/>
              <a:gd name="connsiteY4" fmla="*/ 450756 h 2846091"/>
              <a:gd name="connsiteX5" fmla="*/ 8050886 w 8218456"/>
              <a:gd name="connsiteY5" fmla="*/ 772527 h 2846091"/>
              <a:gd name="connsiteX6" fmla="*/ 8144242 w 8218456"/>
              <a:gd name="connsiteY6" fmla="*/ 1151149 h 2846091"/>
              <a:gd name="connsiteX7" fmla="*/ 6655312 w 8218456"/>
              <a:gd name="connsiteY7" fmla="*/ 2316846 h 2846091"/>
              <a:gd name="connsiteX8" fmla="*/ 4001650 w 8218456"/>
              <a:gd name="connsiteY8" fmla="*/ 2846091 h 2846091"/>
              <a:gd name="connsiteX9" fmla="*/ 1416172 w 8218456"/>
              <a:gd name="connsiteY9" fmla="*/ 1727196 h 2846091"/>
              <a:gd name="connsiteX10" fmla="*/ 1936 w 8218456"/>
              <a:gd name="connsiteY10" fmla="*/ 508862 h 2846091"/>
              <a:gd name="connsiteX0" fmla="*/ 1936 w 8218454"/>
              <a:gd name="connsiteY0" fmla="*/ 954515 h 3291744"/>
              <a:gd name="connsiteX1" fmla="*/ 1138262 w 8218454"/>
              <a:gd name="connsiteY1" fmla="*/ 480190 h 3291744"/>
              <a:gd name="connsiteX2" fmla="*/ 2318239 w 8218454"/>
              <a:gd name="connsiteY2" fmla="*/ 579734 h 3291744"/>
              <a:gd name="connsiteX3" fmla="*/ 4170423 w 8218454"/>
              <a:gd name="connsiteY3" fmla="*/ 3563 h 3291744"/>
              <a:gd name="connsiteX4" fmla="*/ 6589775 w 8218454"/>
              <a:gd name="connsiteY4" fmla="*/ 896409 h 3291744"/>
              <a:gd name="connsiteX5" fmla="*/ 8050886 w 8218454"/>
              <a:gd name="connsiteY5" fmla="*/ 1218180 h 3291744"/>
              <a:gd name="connsiteX6" fmla="*/ 8144242 w 8218454"/>
              <a:gd name="connsiteY6" fmla="*/ 1596802 h 3291744"/>
              <a:gd name="connsiteX7" fmla="*/ 6655312 w 8218454"/>
              <a:gd name="connsiteY7" fmla="*/ 2762499 h 3291744"/>
              <a:gd name="connsiteX8" fmla="*/ 4001650 w 8218454"/>
              <a:gd name="connsiteY8" fmla="*/ 3291744 h 3291744"/>
              <a:gd name="connsiteX9" fmla="*/ 1416172 w 8218454"/>
              <a:gd name="connsiteY9" fmla="*/ 2172849 h 3291744"/>
              <a:gd name="connsiteX10" fmla="*/ 1936 w 8218454"/>
              <a:gd name="connsiteY10" fmla="*/ 954515 h 3291744"/>
              <a:gd name="connsiteX0" fmla="*/ 1936 w 8218456"/>
              <a:gd name="connsiteY0" fmla="*/ 951156 h 3288385"/>
              <a:gd name="connsiteX1" fmla="*/ 1138262 w 8218456"/>
              <a:gd name="connsiteY1" fmla="*/ 476831 h 3288385"/>
              <a:gd name="connsiteX2" fmla="*/ 2318239 w 8218456"/>
              <a:gd name="connsiteY2" fmla="*/ 576375 h 3288385"/>
              <a:gd name="connsiteX3" fmla="*/ 4170423 w 8218456"/>
              <a:gd name="connsiteY3" fmla="*/ 204 h 3288385"/>
              <a:gd name="connsiteX4" fmla="*/ 6313230 w 8218456"/>
              <a:gd name="connsiteY4" fmla="*/ 519218 h 3288385"/>
              <a:gd name="connsiteX5" fmla="*/ 8050886 w 8218456"/>
              <a:gd name="connsiteY5" fmla="*/ 1214821 h 3288385"/>
              <a:gd name="connsiteX6" fmla="*/ 8144242 w 8218456"/>
              <a:gd name="connsiteY6" fmla="*/ 1593443 h 3288385"/>
              <a:gd name="connsiteX7" fmla="*/ 6655312 w 8218456"/>
              <a:gd name="connsiteY7" fmla="*/ 2759140 h 3288385"/>
              <a:gd name="connsiteX8" fmla="*/ 4001650 w 8218456"/>
              <a:gd name="connsiteY8" fmla="*/ 3288385 h 3288385"/>
              <a:gd name="connsiteX9" fmla="*/ 1416172 w 8218456"/>
              <a:gd name="connsiteY9" fmla="*/ 2169490 h 3288385"/>
              <a:gd name="connsiteX10" fmla="*/ 1936 w 821845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8085706"/>
              <a:gd name="connsiteY0" fmla="*/ 951156 h 3288385"/>
              <a:gd name="connsiteX1" fmla="*/ 1138262 w 8085706"/>
              <a:gd name="connsiteY1" fmla="*/ 476831 h 3288385"/>
              <a:gd name="connsiteX2" fmla="*/ 2318239 w 8085706"/>
              <a:gd name="connsiteY2" fmla="*/ 576375 h 3288385"/>
              <a:gd name="connsiteX3" fmla="*/ 4170423 w 8085706"/>
              <a:gd name="connsiteY3" fmla="*/ 204 h 3288385"/>
              <a:gd name="connsiteX4" fmla="*/ 6313230 w 8085706"/>
              <a:gd name="connsiteY4" fmla="*/ 519218 h 3288385"/>
              <a:gd name="connsiteX5" fmla="*/ 8050886 w 8085706"/>
              <a:gd name="connsiteY5" fmla="*/ 1214821 h 3288385"/>
              <a:gd name="connsiteX6" fmla="*/ 7875077 w 8085706"/>
              <a:gd name="connsiteY6" fmla="*/ 2053707 h 3288385"/>
              <a:gd name="connsiteX7" fmla="*/ 6655312 w 8085706"/>
              <a:gd name="connsiteY7" fmla="*/ 2759140 h 3288385"/>
              <a:gd name="connsiteX8" fmla="*/ 4001650 w 8085706"/>
              <a:gd name="connsiteY8" fmla="*/ 3288385 h 3288385"/>
              <a:gd name="connsiteX9" fmla="*/ 1416172 w 8085706"/>
              <a:gd name="connsiteY9" fmla="*/ 2169490 h 3288385"/>
              <a:gd name="connsiteX10" fmla="*/ 1936 w 8085706"/>
              <a:gd name="connsiteY10" fmla="*/ 951156 h 3288385"/>
              <a:gd name="connsiteX0" fmla="*/ 1936 w 7920892"/>
              <a:gd name="connsiteY0" fmla="*/ 951129 h 3288358"/>
              <a:gd name="connsiteX1" fmla="*/ 1138262 w 7920892"/>
              <a:gd name="connsiteY1" fmla="*/ 476804 h 3288358"/>
              <a:gd name="connsiteX2" fmla="*/ 2318239 w 7920892"/>
              <a:gd name="connsiteY2" fmla="*/ 576348 h 3288358"/>
              <a:gd name="connsiteX3" fmla="*/ 4170423 w 7920892"/>
              <a:gd name="connsiteY3" fmla="*/ 177 h 3288358"/>
              <a:gd name="connsiteX4" fmla="*/ 6313230 w 7920892"/>
              <a:gd name="connsiteY4" fmla="*/ 519191 h 3288358"/>
              <a:gd name="connsiteX5" fmla="*/ 7580887 w 7920892"/>
              <a:gd name="connsiteY5" fmla="*/ 900295 h 3288358"/>
              <a:gd name="connsiteX6" fmla="*/ 7875077 w 7920892"/>
              <a:gd name="connsiteY6" fmla="*/ 2053680 h 3288358"/>
              <a:gd name="connsiteX7" fmla="*/ 6655312 w 7920892"/>
              <a:gd name="connsiteY7" fmla="*/ 2759113 h 3288358"/>
              <a:gd name="connsiteX8" fmla="*/ 4001650 w 7920892"/>
              <a:gd name="connsiteY8" fmla="*/ 3288358 h 3288358"/>
              <a:gd name="connsiteX9" fmla="*/ 1416172 w 7920892"/>
              <a:gd name="connsiteY9" fmla="*/ 2169463 h 3288358"/>
              <a:gd name="connsiteX10" fmla="*/ 1936 w 7920892"/>
              <a:gd name="connsiteY10" fmla="*/ 951129 h 3288358"/>
              <a:gd name="connsiteX0" fmla="*/ 1936 w 7954480"/>
              <a:gd name="connsiteY0" fmla="*/ 951129 h 3288358"/>
              <a:gd name="connsiteX1" fmla="*/ 1138262 w 7954480"/>
              <a:gd name="connsiteY1" fmla="*/ 476804 h 3288358"/>
              <a:gd name="connsiteX2" fmla="*/ 2318239 w 7954480"/>
              <a:gd name="connsiteY2" fmla="*/ 576348 h 3288358"/>
              <a:gd name="connsiteX3" fmla="*/ 4170423 w 7954480"/>
              <a:gd name="connsiteY3" fmla="*/ 177 h 3288358"/>
              <a:gd name="connsiteX4" fmla="*/ 6313230 w 7954480"/>
              <a:gd name="connsiteY4" fmla="*/ 519191 h 3288358"/>
              <a:gd name="connsiteX5" fmla="*/ 7580887 w 7954480"/>
              <a:gd name="connsiteY5" fmla="*/ 900295 h 3288358"/>
              <a:gd name="connsiteX6" fmla="*/ 7875077 w 7954480"/>
              <a:gd name="connsiteY6" fmla="*/ 2053680 h 3288358"/>
              <a:gd name="connsiteX7" fmla="*/ 6655312 w 7954480"/>
              <a:gd name="connsiteY7" fmla="*/ 2759113 h 3288358"/>
              <a:gd name="connsiteX8" fmla="*/ 4001650 w 7954480"/>
              <a:gd name="connsiteY8" fmla="*/ 3288358 h 3288358"/>
              <a:gd name="connsiteX9" fmla="*/ 1416172 w 7954480"/>
              <a:gd name="connsiteY9" fmla="*/ 2169463 h 3288358"/>
              <a:gd name="connsiteX10" fmla="*/ 1936 w 7954480"/>
              <a:gd name="connsiteY10" fmla="*/ 951129 h 3288358"/>
              <a:gd name="connsiteX0" fmla="*/ 1936 w 7946169"/>
              <a:gd name="connsiteY0" fmla="*/ 1031965 h 3369194"/>
              <a:gd name="connsiteX1" fmla="*/ 1138262 w 7946169"/>
              <a:gd name="connsiteY1" fmla="*/ 557640 h 3369194"/>
              <a:gd name="connsiteX2" fmla="*/ 2318239 w 7946169"/>
              <a:gd name="connsiteY2" fmla="*/ 657184 h 3369194"/>
              <a:gd name="connsiteX3" fmla="*/ 4170423 w 7946169"/>
              <a:gd name="connsiteY3" fmla="*/ 81013 h 3369194"/>
              <a:gd name="connsiteX4" fmla="*/ 6077639 w 7946169"/>
              <a:gd name="connsiteY4" fmla="*/ 101218 h 3369194"/>
              <a:gd name="connsiteX5" fmla="*/ 7580887 w 7946169"/>
              <a:gd name="connsiteY5" fmla="*/ 981131 h 3369194"/>
              <a:gd name="connsiteX6" fmla="*/ 7875077 w 7946169"/>
              <a:gd name="connsiteY6" fmla="*/ 2134516 h 3369194"/>
              <a:gd name="connsiteX7" fmla="*/ 6655312 w 7946169"/>
              <a:gd name="connsiteY7" fmla="*/ 2839949 h 3369194"/>
              <a:gd name="connsiteX8" fmla="*/ 4001650 w 7946169"/>
              <a:gd name="connsiteY8" fmla="*/ 3369194 h 3369194"/>
              <a:gd name="connsiteX9" fmla="*/ 1416172 w 7946169"/>
              <a:gd name="connsiteY9" fmla="*/ 2250299 h 3369194"/>
              <a:gd name="connsiteX10" fmla="*/ 1936 w 7946169"/>
              <a:gd name="connsiteY10" fmla="*/ 1031965 h 3369194"/>
              <a:gd name="connsiteX0" fmla="*/ 108581 w 8052812"/>
              <a:gd name="connsiteY0" fmla="*/ 1031965 h 3369194"/>
              <a:gd name="connsiteX1" fmla="*/ 1244907 w 8052812"/>
              <a:gd name="connsiteY1" fmla="*/ 557640 h 3369194"/>
              <a:gd name="connsiteX2" fmla="*/ 2424884 w 8052812"/>
              <a:gd name="connsiteY2" fmla="*/ 657184 h 3369194"/>
              <a:gd name="connsiteX3" fmla="*/ 4277068 w 8052812"/>
              <a:gd name="connsiteY3" fmla="*/ 81013 h 3369194"/>
              <a:gd name="connsiteX4" fmla="*/ 6184284 w 8052812"/>
              <a:gd name="connsiteY4" fmla="*/ 101218 h 3369194"/>
              <a:gd name="connsiteX5" fmla="*/ 7687532 w 8052812"/>
              <a:gd name="connsiteY5" fmla="*/ 981131 h 3369194"/>
              <a:gd name="connsiteX6" fmla="*/ 7981722 w 8052812"/>
              <a:gd name="connsiteY6" fmla="*/ 2134516 h 3369194"/>
              <a:gd name="connsiteX7" fmla="*/ 6761957 w 8052812"/>
              <a:gd name="connsiteY7" fmla="*/ 2839949 h 3369194"/>
              <a:gd name="connsiteX8" fmla="*/ 4108295 w 8052812"/>
              <a:gd name="connsiteY8" fmla="*/ 3369194 h 3369194"/>
              <a:gd name="connsiteX9" fmla="*/ 108581 w 8052812"/>
              <a:gd name="connsiteY9" fmla="*/ 1031965 h 3369194"/>
              <a:gd name="connsiteX0" fmla="*/ 2913971 w 6858489"/>
              <a:gd name="connsiteY0" fmla="*/ 3369194 h 3369194"/>
              <a:gd name="connsiteX1" fmla="*/ 50583 w 6858489"/>
              <a:gd name="connsiteY1" fmla="*/ 557640 h 3369194"/>
              <a:gd name="connsiteX2" fmla="*/ 1230560 w 6858489"/>
              <a:gd name="connsiteY2" fmla="*/ 657184 h 3369194"/>
              <a:gd name="connsiteX3" fmla="*/ 3082744 w 6858489"/>
              <a:gd name="connsiteY3" fmla="*/ 81013 h 3369194"/>
              <a:gd name="connsiteX4" fmla="*/ 4989960 w 6858489"/>
              <a:gd name="connsiteY4" fmla="*/ 101218 h 3369194"/>
              <a:gd name="connsiteX5" fmla="*/ 6493208 w 6858489"/>
              <a:gd name="connsiteY5" fmla="*/ 981131 h 3369194"/>
              <a:gd name="connsiteX6" fmla="*/ 6787398 w 6858489"/>
              <a:gd name="connsiteY6" fmla="*/ 2134516 h 3369194"/>
              <a:gd name="connsiteX7" fmla="*/ 5567633 w 6858489"/>
              <a:gd name="connsiteY7" fmla="*/ 2839949 h 3369194"/>
              <a:gd name="connsiteX8" fmla="*/ 2913971 w 6858489"/>
              <a:gd name="connsiteY8" fmla="*/ 3369194 h 3369194"/>
              <a:gd name="connsiteX0" fmla="*/ 5720431 w 7011287"/>
              <a:gd name="connsiteY0" fmla="*/ 2839949 h 2839949"/>
              <a:gd name="connsiteX1" fmla="*/ 203381 w 7011287"/>
              <a:gd name="connsiteY1" fmla="*/ 557640 h 2839949"/>
              <a:gd name="connsiteX2" fmla="*/ 1383358 w 7011287"/>
              <a:gd name="connsiteY2" fmla="*/ 657184 h 2839949"/>
              <a:gd name="connsiteX3" fmla="*/ 3235542 w 7011287"/>
              <a:gd name="connsiteY3" fmla="*/ 81013 h 2839949"/>
              <a:gd name="connsiteX4" fmla="*/ 5142758 w 7011287"/>
              <a:gd name="connsiteY4" fmla="*/ 101218 h 2839949"/>
              <a:gd name="connsiteX5" fmla="*/ 6646006 w 7011287"/>
              <a:gd name="connsiteY5" fmla="*/ 981131 h 2839949"/>
              <a:gd name="connsiteX6" fmla="*/ 6940196 w 7011287"/>
              <a:gd name="connsiteY6" fmla="*/ 2134516 h 2839949"/>
              <a:gd name="connsiteX7" fmla="*/ 5720431 w 7011287"/>
              <a:gd name="connsiteY7" fmla="*/ 2839949 h 2839949"/>
              <a:gd name="connsiteX0" fmla="*/ 7019779 w 7090870"/>
              <a:gd name="connsiteY0" fmla="*/ 2134516 h 2134516"/>
              <a:gd name="connsiteX1" fmla="*/ 282964 w 7090870"/>
              <a:gd name="connsiteY1" fmla="*/ 557640 h 2134516"/>
              <a:gd name="connsiteX2" fmla="*/ 1462941 w 7090870"/>
              <a:gd name="connsiteY2" fmla="*/ 657184 h 2134516"/>
              <a:gd name="connsiteX3" fmla="*/ 3315125 w 7090870"/>
              <a:gd name="connsiteY3" fmla="*/ 81013 h 2134516"/>
              <a:gd name="connsiteX4" fmla="*/ 5222341 w 7090870"/>
              <a:gd name="connsiteY4" fmla="*/ 101218 h 2134516"/>
              <a:gd name="connsiteX5" fmla="*/ 6725589 w 7090870"/>
              <a:gd name="connsiteY5" fmla="*/ 981131 h 2134516"/>
              <a:gd name="connsiteX6" fmla="*/ 7019779 w 7090870"/>
              <a:gd name="connsiteY6" fmla="*/ 2134516 h 2134516"/>
              <a:gd name="connsiteX0" fmla="*/ 5557719 w 5628810"/>
              <a:gd name="connsiteY0" fmla="*/ 2134516 h 2465291"/>
              <a:gd name="connsiteX1" fmla="*/ 2086723 w 5628810"/>
              <a:gd name="connsiteY1" fmla="*/ 2404576 h 2465291"/>
              <a:gd name="connsiteX2" fmla="*/ 881 w 5628810"/>
              <a:gd name="connsiteY2" fmla="*/ 657184 h 2465291"/>
              <a:gd name="connsiteX3" fmla="*/ 1853065 w 5628810"/>
              <a:gd name="connsiteY3" fmla="*/ 81013 h 2465291"/>
              <a:gd name="connsiteX4" fmla="*/ 3760281 w 5628810"/>
              <a:gd name="connsiteY4" fmla="*/ 101218 h 2465291"/>
              <a:gd name="connsiteX5" fmla="*/ 5263529 w 5628810"/>
              <a:gd name="connsiteY5" fmla="*/ 981131 h 2465291"/>
              <a:gd name="connsiteX6" fmla="*/ 5557719 w 5628810"/>
              <a:gd name="connsiteY6" fmla="*/ 2134516 h 2465291"/>
              <a:gd name="connsiteX0" fmla="*/ 5557717 w 5702362"/>
              <a:gd name="connsiteY0" fmla="*/ 2134516 h 2573048"/>
              <a:gd name="connsiteX1" fmla="*/ 2086721 w 5702362"/>
              <a:gd name="connsiteY1" fmla="*/ 2404576 h 2573048"/>
              <a:gd name="connsiteX2" fmla="*/ 879 w 5702362"/>
              <a:gd name="connsiteY2" fmla="*/ 657184 h 2573048"/>
              <a:gd name="connsiteX3" fmla="*/ 1853063 w 5702362"/>
              <a:gd name="connsiteY3" fmla="*/ 81013 h 2573048"/>
              <a:gd name="connsiteX4" fmla="*/ 3760279 w 5702362"/>
              <a:gd name="connsiteY4" fmla="*/ 101218 h 2573048"/>
              <a:gd name="connsiteX5" fmla="*/ 5263527 w 5702362"/>
              <a:gd name="connsiteY5" fmla="*/ 981131 h 2573048"/>
              <a:gd name="connsiteX6" fmla="*/ 5557717 w 5702362"/>
              <a:gd name="connsiteY6" fmla="*/ 2134516 h 2573048"/>
              <a:gd name="connsiteX0" fmla="*/ 5557717 w 5654788"/>
              <a:gd name="connsiteY0" fmla="*/ 2097576 h 2536108"/>
              <a:gd name="connsiteX1" fmla="*/ 2086721 w 5654788"/>
              <a:gd name="connsiteY1" fmla="*/ 2367636 h 2536108"/>
              <a:gd name="connsiteX2" fmla="*/ 879 w 5654788"/>
              <a:gd name="connsiteY2" fmla="*/ 620244 h 2536108"/>
              <a:gd name="connsiteX3" fmla="*/ 1853063 w 5654788"/>
              <a:gd name="connsiteY3" fmla="*/ 44073 h 2536108"/>
              <a:gd name="connsiteX4" fmla="*/ 3760279 w 5654788"/>
              <a:gd name="connsiteY4" fmla="*/ 64278 h 2536108"/>
              <a:gd name="connsiteX5" fmla="*/ 4945487 w 5654788"/>
              <a:gd name="connsiteY5" fmla="*/ 261580 h 2536108"/>
              <a:gd name="connsiteX6" fmla="*/ 5557717 w 5654788"/>
              <a:gd name="connsiteY6" fmla="*/ 2097576 h 2536108"/>
              <a:gd name="connsiteX0" fmla="*/ 5557717 w 5688383"/>
              <a:gd name="connsiteY0" fmla="*/ 2097576 h 2536108"/>
              <a:gd name="connsiteX1" fmla="*/ 2086721 w 5688383"/>
              <a:gd name="connsiteY1" fmla="*/ 2367636 h 2536108"/>
              <a:gd name="connsiteX2" fmla="*/ 879 w 5688383"/>
              <a:gd name="connsiteY2" fmla="*/ 620244 h 2536108"/>
              <a:gd name="connsiteX3" fmla="*/ 1853063 w 5688383"/>
              <a:gd name="connsiteY3" fmla="*/ 44073 h 2536108"/>
              <a:gd name="connsiteX4" fmla="*/ 3760279 w 5688383"/>
              <a:gd name="connsiteY4" fmla="*/ 64278 h 2536108"/>
              <a:gd name="connsiteX5" fmla="*/ 4945487 w 5688383"/>
              <a:gd name="connsiteY5" fmla="*/ 261580 h 2536108"/>
              <a:gd name="connsiteX6" fmla="*/ 5557717 w 5688383"/>
              <a:gd name="connsiteY6" fmla="*/ 2097576 h 2536108"/>
              <a:gd name="connsiteX0" fmla="*/ 5557648 w 5666567"/>
              <a:gd name="connsiteY0" fmla="*/ 2549100 h 2987632"/>
              <a:gd name="connsiteX1" fmla="*/ 2086652 w 5666567"/>
              <a:gd name="connsiteY1" fmla="*/ 2819160 h 2987632"/>
              <a:gd name="connsiteX2" fmla="*/ 810 w 5666567"/>
              <a:gd name="connsiteY2" fmla="*/ 1071768 h 2987632"/>
              <a:gd name="connsiteX3" fmla="*/ 1852994 w 5666567"/>
              <a:gd name="connsiteY3" fmla="*/ 495597 h 2987632"/>
              <a:gd name="connsiteX4" fmla="*/ 3080396 w 5666567"/>
              <a:gd name="connsiteY4" fmla="*/ 2605 h 2987632"/>
              <a:gd name="connsiteX5" fmla="*/ 4945418 w 5666567"/>
              <a:gd name="connsiteY5" fmla="*/ 713104 h 2987632"/>
              <a:gd name="connsiteX6" fmla="*/ 5557648 w 5666567"/>
              <a:gd name="connsiteY6" fmla="*/ 2549100 h 2987632"/>
              <a:gd name="connsiteX0" fmla="*/ 5557646 w 5666567"/>
              <a:gd name="connsiteY0" fmla="*/ 2562385 h 3000917"/>
              <a:gd name="connsiteX1" fmla="*/ 2086650 w 5666567"/>
              <a:gd name="connsiteY1" fmla="*/ 2832445 h 3000917"/>
              <a:gd name="connsiteX2" fmla="*/ 808 w 5666567"/>
              <a:gd name="connsiteY2" fmla="*/ 1085053 h 3000917"/>
              <a:gd name="connsiteX3" fmla="*/ 1852992 w 5666567"/>
              <a:gd name="connsiteY3" fmla="*/ 508882 h 3000917"/>
              <a:gd name="connsiteX4" fmla="*/ 3080394 w 5666567"/>
              <a:gd name="connsiteY4" fmla="*/ 15890 h 3000917"/>
              <a:gd name="connsiteX5" fmla="*/ 4945416 w 5666567"/>
              <a:gd name="connsiteY5" fmla="*/ 726389 h 3000917"/>
              <a:gd name="connsiteX6" fmla="*/ 5557646 w 5666567"/>
              <a:gd name="connsiteY6" fmla="*/ 2562385 h 3000917"/>
              <a:gd name="connsiteX0" fmla="*/ 5199831 w 5308750"/>
              <a:gd name="connsiteY0" fmla="*/ 2562385 h 2941408"/>
              <a:gd name="connsiteX1" fmla="*/ 1728835 w 5308750"/>
              <a:gd name="connsiteY1" fmla="*/ 2832445 h 2941408"/>
              <a:gd name="connsiteX2" fmla="*/ 1028 w 5308750"/>
              <a:gd name="connsiteY2" fmla="*/ 1946497 h 2941408"/>
              <a:gd name="connsiteX3" fmla="*/ 1495177 w 5308750"/>
              <a:gd name="connsiteY3" fmla="*/ 508882 h 2941408"/>
              <a:gd name="connsiteX4" fmla="*/ 2722579 w 5308750"/>
              <a:gd name="connsiteY4" fmla="*/ 15890 h 2941408"/>
              <a:gd name="connsiteX5" fmla="*/ 4587601 w 5308750"/>
              <a:gd name="connsiteY5" fmla="*/ 726389 h 2941408"/>
              <a:gd name="connsiteX6" fmla="*/ 5199831 w 5308750"/>
              <a:gd name="connsiteY6" fmla="*/ 2562385 h 2941408"/>
              <a:gd name="connsiteX0" fmla="*/ 5211396 w 5320317"/>
              <a:gd name="connsiteY0" fmla="*/ 2562385 h 3419923"/>
              <a:gd name="connsiteX1" fmla="*/ 2391874 w 5320317"/>
              <a:gd name="connsiteY1" fmla="*/ 3403796 h 3419923"/>
              <a:gd name="connsiteX2" fmla="*/ 12593 w 5320317"/>
              <a:gd name="connsiteY2" fmla="*/ 1946497 h 3419923"/>
              <a:gd name="connsiteX3" fmla="*/ 1506742 w 5320317"/>
              <a:gd name="connsiteY3" fmla="*/ 508882 h 3419923"/>
              <a:gd name="connsiteX4" fmla="*/ 2734144 w 5320317"/>
              <a:gd name="connsiteY4" fmla="*/ 15890 h 3419923"/>
              <a:gd name="connsiteX5" fmla="*/ 4599166 w 5320317"/>
              <a:gd name="connsiteY5" fmla="*/ 726389 h 3419923"/>
              <a:gd name="connsiteX6" fmla="*/ 5211396 w 5320317"/>
              <a:gd name="connsiteY6" fmla="*/ 2562385 h 3419923"/>
              <a:gd name="connsiteX0" fmla="*/ 5204383 w 5313303"/>
              <a:gd name="connsiteY0" fmla="*/ 2547521 h 3405059"/>
              <a:gd name="connsiteX1" fmla="*/ 2384861 w 5313303"/>
              <a:gd name="connsiteY1" fmla="*/ 3388932 h 3405059"/>
              <a:gd name="connsiteX2" fmla="*/ 5580 w 5313303"/>
              <a:gd name="connsiteY2" fmla="*/ 1931633 h 3405059"/>
              <a:gd name="connsiteX3" fmla="*/ 1755850 w 5313303"/>
              <a:gd name="connsiteY3" fmla="*/ 838142 h 3405059"/>
              <a:gd name="connsiteX4" fmla="*/ 2727131 w 5313303"/>
              <a:gd name="connsiteY4" fmla="*/ 1026 h 3405059"/>
              <a:gd name="connsiteX5" fmla="*/ 4592153 w 5313303"/>
              <a:gd name="connsiteY5" fmla="*/ 711525 h 3405059"/>
              <a:gd name="connsiteX6" fmla="*/ 5204383 w 5313303"/>
              <a:gd name="connsiteY6" fmla="*/ 2547521 h 3405059"/>
              <a:gd name="connsiteX0" fmla="*/ 4617806 w 4726726"/>
              <a:gd name="connsiteY0" fmla="*/ 2547520 h 3388944"/>
              <a:gd name="connsiteX1" fmla="*/ 1798284 w 4726726"/>
              <a:gd name="connsiteY1" fmla="*/ 3388931 h 3388944"/>
              <a:gd name="connsiteX2" fmla="*/ 8349 w 4726726"/>
              <a:gd name="connsiteY2" fmla="*/ 2533281 h 3388944"/>
              <a:gd name="connsiteX3" fmla="*/ 1169273 w 4726726"/>
              <a:gd name="connsiteY3" fmla="*/ 838141 h 3388944"/>
              <a:gd name="connsiteX4" fmla="*/ 2140554 w 4726726"/>
              <a:gd name="connsiteY4" fmla="*/ 1025 h 3388944"/>
              <a:gd name="connsiteX5" fmla="*/ 4005576 w 4726726"/>
              <a:gd name="connsiteY5" fmla="*/ 711524 h 3388944"/>
              <a:gd name="connsiteX6" fmla="*/ 4617806 w 4726726"/>
              <a:gd name="connsiteY6" fmla="*/ 2547520 h 3388944"/>
              <a:gd name="connsiteX0" fmla="*/ 4612683 w 4721603"/>
              <a:gd name="connsiteY0" fmla="*/ 2558712 h 3400136"/>
              <a:gd name="connsiteX1" fmla="*/ 1793161 w 4721603"/>
              <a:gd name="connsiteY1" fmla="*/ 3400123 h 3400136"/>
              <a:gd name="connsiteX2" fmla="*/ 3226 w 4721603"/>
              <a:gd name="connsiteY2" fmla="*/ 2544473 h 3400136"/>
              <a:gd name="connsiteX3" fmla="*/ 1373861 w 4721603"/>
              <a:gd name="connsiteY3" fmla="*/ 1232424 h 3400136"/>
              <a:gd name="connsiteX4" fmla="*/ 2135431 w 4721603"/>
              <a:gd name="connsiteY4" fmla="*/ 12217 h 3400136"/>
              <a:gd name="connsiteX5" fmla="*/ 4000453 w 4721603"/>
              <a:gd name="connsiteY5" fmla="*/ 722716 h 3400136"/>
              <a:gd name="connsiteX6" fmla="*/ 4612683 w 4721603"/>
              <a:gd name="connsiteY6" fmla="*/ 2558712 h 3400136"/>
              <a:gd name="connsiteX0" fmla="*/ 4612683 w 4712725"/>
              <a:gd name="connsiteY0" fmla="*/ 3347408 h 4188832"/>
              <a:gd name="connsiteX1" fmla="*/ 1793161 w 4712725"/>
              <a:gd name="connsiteY1" fmla="*/ 4188819 h 4188832"/>
              <a:gd name="connsiteX2" fmla="*/ 3226 w 4712725"/>
              <a:gd name="connsiteY2" fmla="*/ 3333169 h 4188832"/>
              <a:gd name="connsiteX3" fmla="*/ 1373861 w 4712725"/>
              <a:gd name="connsiteY3" fmla="*/ 2021120 h 4188832"/>
              <a:gd name="connsiteX4" fmla="*/ 2135431 w 4712725"/>
              <a:gd name="connsiteY4" fmla="*/ 800913 h 4188832"/>
              <a:gd name="connsiteX5" fmla="*/ 3924201 w 4712725"/>
              <a:gd name="connsiteY5" fmla="*/ 122879 h 4188832"/>
              <a:gd name="connsiteX6" fmla="*/ 4612683 w 4712725"/>
              <a:gd name="connsiteY6" fmla="*/ 3347408 h 4188832"/>
              <a:gd name="connsiteX0" fmla="*/ 4612587 w 4716262"/>
              <a:gd name="connsiteY0" fmla="*/ 3484028 h 4325452"/>
              <a:gd name="connsiteX1" fmla="*/ 1793065 w 4716262"/>
              <a:gd name="connsiteY1" fmla="*/ 4325439 h 4325452"/>
              <a:gd name="connsiteX2" fmla="*/ 3130 w 4716262"/>
              <a:gd name="connsiteY2" fmla="*/ 3469789 h 4325452"/>
              <a:gd name="connsiteX3" fmla="*/ 1373765 w 4716262"/>
              <a:gd name="connsiteY3" fmla="*/ 2157740 h 4325452"/>
              <a:gd name="connsiteX4" fmla="*/ 1921777 w 4716262"/>
              <a:gd name="connsiteY4" fmla="*/ 413984 h 4325452"/>
              <a:gd name="connsiteX5" fmla="*/ 3924105 w 4716262"/>
              <a:gd name="connsiteY5" fmla="*/ 259499 h 4325452"/>
              <a:gd name="connsiteX6" fmla="*/ 4612587 w 4716262"/>
              <a:gd name="connsiteY6" fmla="*/ 3484028 h 4325452"/>
              <a:gd name="connsiteX0" fmla="*/ 4612585 w 4716260"/>
              <a:gd name="connsiteY0" fmla="*/ 3519807 h 4361231"/>
              <a:gd name="connsiteX1" fmla="*/ 1793063 w 4716260"/>
              <a:gd name="connsiteY1" fmla="*/ 4361218 h 4361231"/>
              <a:gd name="connsiteX2" fmla="*/ 3128 w 4716260"/>
              <a:gd name="connsiteY2" fmla="*/ 3505568 h 4361231"/>
              <a:gd name="connsiteX3" fmla="*/ 1373763 w 4716260"/>
              <a:gd name="connsiteY3" fmla="*/ 2193519 h 4361231"/>
              <a:gd name="connsiteX4" fmla="*/ 1921775 w 4716260"/>
              <a:gd name="connsiteY4" fmla="*/ 449763 h 4361231"/>
              <a:gd name="connsiteX5" fmla="*/ 3924103 w 4716260"/>
              <a:gd name="connsiteY5" fmla="*/ 295278 h 4361231"/>
              <a:gd name="connsiteX6" fmla="*/ 4612585 w 4716260"/>
              <a:gd name="connsiteY6" fmla="*/ 3519807 h 4361231"/>
              <a:gd name="connsiteX0" fmla="*/ 5040242 w 5200203"/>
              <a:gd name="connsiteY0" fmla="*/ 3826568 h 4667992"/>
              <a:gd name="connsiteX1" fmla="*/ 2220720 w 5200203"/>
              <a:gd name="connsiteY1" fmla="*/ 4667979 h 4667992"/>
              <a:gd name="connsiteX2" fmla="*/ 430785 w 5200203"/>
              <a:gd name="connsiteY2" fmla="*/ 3812329 h 4667992"/>
              <a:gd name="connsiteX3" fmla="*/ 1801420 w 5200203"/>
              <a:gd name="connsiteY3" fmla="*/ 2500280 h 4667992"/>
              <a:gd name="connsiteX4" fmla="*/ 56228 w 5200203"/>
              <a:gd name="connsiteY4" fmla="*/ 239038 h 4667992"/>
              <a:gd name="connsiteX5" fmla="*/ 4351760 w 5200203"/>
              <a:gd name="connsiteY5" fmla="*/ 602039 h 4667992"/>
              <a:gd name="connsiteX6" fmla="*/ 5040242 w 5200203"/>
              <a:gd name="connsiteY6" fmla="*/ 3826568 h 4667992"/>
              <a:gd name="connsiteX0" fmla="*/ 5007909 w 5167870"/>
              <a:gd name="connsiteY0" fmla="*/ 4288015 h 5129439"/>
              <a:gd name="connsiteX1" fmla="*/ 2188387 w 5167870"/>
              <a:gd name="connsiteY1" fmla="*/ 5129426 h 5129439"/>
              <a:gd name="connsiteX2" fmla="*/ 398452 w 5167870"/>
              <a:gd name="connsiteY2" fmla="*/ 4273776 h 5129439"/>
              <a:gd name="connsiteX3" fmla="*/ 1769087 w 5167870"/>
              <a:gd name="connsiteY3" fmla="*/ 2961727 h 5129439"/>
              <a:gd name="connsiteX4" fmla="*/ 23895 w 5167870"/>
              <a:gd name="connsiteY4" fmla="*/ 700485 h 5129439"/>
              <a:gd name="connsiteX5" fmla="*/ 4319427 w 5167870"/>
              <a:gd name="connsiteY5" fmla="*/ 1063486 h 5129439"/>
              <a:gd name="connsiteX6" fmla="*/ 5007909 w 5167870"/>
              <a:gd name="connsiteY6" fmla="*/ 4288015 h 5129439"/>
              <a:gd name="connsiteX0" fmla="*/ 5007909 w 5167870"/>
              <a:gd name="connsiteY0" fmla="*/ 4288015 h 5139961"/>
              <a:gd name="connsiteX1" fmla="*/ 2188387 w 5167870"/>
              <a:gd name="connsiteY1" fmla="*/ 5129426 h 5139961"/>
              <a:gd name="connsiteX2" fmla="*/ 398452 w 5167870"/>
              <a:gd name="connsiteY2" fmla="*/ 4273776 h 5139961"/>
              <a:gd name="connsiteX3" fmla="*/ 1769087 w 5167870"/>
              <a:gd name="connsiteY3" fmla="*/ 2961727 h 5139961"/>
              <a:gd name="connsiteX4" fmla="*/ 23895 w 5167870"/>
              <a:gd name="connsiteY4" fmla="*/ 700485 h 5139961"/>
              <a:gd name="connsiteX5" fmla="*/ 4319427 w 5167870"/>
              <a:gd name="connsiteY5" fmla="*/ 1063486 h 5139961"/>
              <a:gd name="connsiteX6" fmla="*/ 5007909 w 5167870"/>
              <a:gd name="connsiteY6" fmla="*/ 4288015 h 5139961"/>
              <a:gd name="connsiteX0" fmla="*/ 5007909 w 5167870"/>
              <a:gd name="connsiteY0" fmla="*/ 4288015 h 5283274"/>
              <a:gd name="connsiteX1" fmla="*/ 3270183 w 5167870"/>
              <a:gd name="connsiteY1" fmla="*/ 5283265 h 5283274"/>
              <a:gd name="connsiteX2" fmla="*/ 398452 w 5167870"/>
              <a:gd name="connsiteY2" fmla="*/ 4273776 h 5283274"/>
              <a:gd name="connsiteX3" fmla="*/ 1769087 w 5167870"/>
              <a:gd name="connsiteY3" fmla="*/ 2961727 h 5283274"/>
              <a:gd name="connsiteX4" fmla="*/ 23895 w 5167870"/>
              <a:gd name="connsiteY4" fmla="*/ 700485 h 5283274"/>
              <a:gd name="connsiteX5" fmla="*/ 4319427 w 5167870"/>
              <a:gd name="connsiteY5" fmla="*/ 1063486 h 5283274"/>
              <a:gd name="connsiteX6" fmla="*/ 5007909 w 5167870"/>
              <a:gd name="connsiteY6" fmla="*/ 4288015 h 5283274"/>
              <a:gd name="connsiteX0" fmla="*/ 5007909 w 5167870"/>
              <a:gd name="connsiteY0" fmla="*/ 4288015 h 5305561"/>
              <a:gd name="connsiteX1" fmla="*/ 3270183 w 5167870"/>
              <a:gd name="connsiteY1" fmla="*/ 5283265 h 5305561"/>
              <a:gd name="connsiteX2" fmla="*/ 398452 w 5167870"/>
              <a:gd name="connsiteY2" fmla="*/ 4273776 h 5305561"/>
              <a:gd name="connsiteX3" fmla="*/ 1769087 w 5167870"/>
              <a:gd name="connsiteY3" fmla="*/ 2961727 h 5305561"/>
              <a:gd name="connsiteX4" fmla="*/ 23895 w 5167870"/>
              <a:gd name="connsiteY4" fmla="*/ 700485 h 5305561"/>
              <a:gd name="connsiteX5" fmla="*/ 4319427 w 5167870"/>
              <a:gd name="connsiteY5" fmla="*/ 1063486 h 5305561"/>
              <a:gd name="connsiteX6" fmla="*/ 5007909 w 5167870"/>
              <a:gd name="connsiteY6" fmla="*/ 4288015 h 5305561"/>
              <a:gd name="connsiteX0" fmla="*/ 4821872 w 5024734"/>
              <a:gd name="connsiteY0" fmla="*/ 3425523 h 5267979"/>
              <a:gd name="connsiteX1" fmla="*/ 3270008 w 5024734"/>
              <a:gd name="connsiteY1" fmla="*/ 5251839 h 5267979"/>
              <a:gd name="connsiteX2" fmla="*/ 398277 w 5024734"/>
              <a:gd name="connsiteY2" fmla="*/ 4242350 h 5267979"/>
              <a:gd name="connsiteX3" fmla="*/ 1768912 w 5024734"/>
              <a:gd name="connsiteY3" fmla="*/ 2930301 h 5267979"/>
              <a:gd name="connsiteX4" fmla="*/ 23720 w 5024734"/>
              <a:gd name="connsiteY4" fmla="*/ 669059 h 5267979"/>
              <a:gd name="connsiteX5" fmla="*/ 4319252 w 5024734"/>
              <a:gd name="connsiteY5" fmla="*/ 1032060 h 5267979"/>
              <a:gd name="connsiteX6" fmla="*/ 4821872 w 5024734"/>
              <a:gd name="connsiteY6" fmla="*/ 3425523 h 5267979"/>
              <a:gd name="connsiteX0" fmla="*/ 4821872 w 5024734"/>
              <a:gd name="connsiteY0" fmla="*/ 3425523 h 5267980"/>
              <a:gd name="connsiteX1" fmla="*/ 3270008 w 5024734"/>
              <a:gd name="connsiteY1" fmla="*/ 5251839 h 5267980"/>
              <a:gd name="connsiteX2" fmla="*/ 398277 w 5024734"/>
              <a:gd name="connsiteY2" fmla="*/ 4242350 h 5267980"/>
              <a:gd name="connsiteX3" fmla="*/ 1768912 w 5024734"/>
              <a:gd name="connsiteY3" fmla="*/ 2930301 h 5267980"/>
              <a:gd name="connsiteX4" fmla="*/ 23720 w 5024734"/>
              <a:gd name="connsiteY4" fmla="*/ 669059 h 5267980"/>
              <a:gd name="connsiteX5" fmla="*/ 4319252 w 5024734"/>
              <a:gd name="connsiteY5" fmla="*/ 1032060 h 5267980"/>
              <a:gd name="connsiteX6" fmla="*/ 4821872 w 5024734"/>
              <a:gd name="connsiteY6" fmla="*/ 3425523 h 5267980"/>
              <a:gd name="connsiteX0" fmla="*/ 4821872 w 4849593"/>
              <a:gd name="connsiteY0" fmla="*/ 3425523 h 5267980"/>
              <a:gd name="connsiteX1" fmla="*/ 3270008 w 4849593"/>
              <a:gd name="connsiteY1" fmla="*/ 5251839 h 5267980"/>
              <a:gd name="connsiteX2" fmla="*/ 398277 w 4849593"/>
              <a:gd name="connsiteY2" fmla="*/ 4242350 h 5267980"/>
              <a:gd name="connsiteX3" fmla="*/ 1768912 w 4849593"/>
              <a:gd name="connsiteY3" fmla="*/ 2930301 h 5267980"/>
              <a:gd name="connsiteX4" fmla="*/ 23720 w 4849593"/>
              <a:gd name="connsiteY4" fmla="*/ 669059 h 5267980"/>
              <a:gd name="connsiteX5" fmla="*/ 4319252 w 4849593"/>
              <a:gd name="connsiteY5" fmla="*/ 1032060 h 5267980"/>
              <a:gd name="connsiteX6" fmla="*/ 4821872 w 4849593"/>
              <a:gd name="connsiteY6" fmla="*/ 3425523 h 5267980"/>
              <a:gd name="connsiteX0" fmla="*/ 4819108 w 4819175"/>
              <a:gd name="connsiteY0" fmla="*/ 4157096 h 5999553"/>
              <a:gd name="connsiteX1" fmla="*/ 3267244 w 4819175"/>
              <a:gd name="connsiteY1" fmla="*/ 5983412 h 5999553"/>
              <a:gd name="connsiteX2" fmla="*/ 395513 w 4819175"/>
              <a:gd name="connsiteY2" fmla="*/ 4973923 h 5999553"/>
              <a:gd name="connsiteX3" fmla="*/ 1766148 w 4819175"/>
              <a:gd name="connsiteY3" fmla="*/ 3661874 h 5999553"/>
              <a:gd name="connsiteX4" fmla="*/ 20956 w 4819175"/>
              <a:gd name="connsiteY4" fmla="*/ 1400632 h 5999553"/>
              <a:gd name="connsiteX5" fmla="*/ 3215118 w 4819175"/>
              <a:gd name="connsiteY5" fmla="*/ 104954 h 5999553"/>
              <a:gd name="connsiteX6" fmla="*/ 4819108 w 4819175"/>
              <a:gd name="connsiteY6" fmla="*/ 4157096 h 5999553"/>
              <a:gd name="connsiteX0" fmla="*/ 4816974 w 4817043"/>
              <a:gd name="connsiteY0" fmla="*/ 4213470 h 6055927"/>
              <a:gd name="connsiteX1" fmla="*/ 3265110 w 4817043"/>
              <a:gd name="connsiteY1" fmla="*/ 6039786 h 6055927"/>
              <a:gd name="connsiteX2" fmla="*/ 393379 w 4817043"/>
              <a:gd name="connsiteY2" fmla="*/ 5030297 h 6055927"/>
              <a:gd name="connsiteX3" fmla="*/ 1764014 w 4817043"/>
              <a:gd name="connsiteY3" fmla="*/ 3718248 h 6055927"/>
              <a:gd name="connsiteX4" fmla="*/ 18822 w 4817043"/>
              <a:gd name="connsiteY4" fmla="*/ 1457006 h 6055927"/>
              <a:gd name="connsiteX5" fmla="*/ 3212984 w 4817043"/>
              <a:gd name="connsiteY5" fmla="*/ 161328 h 6055927"/>
              <a:gd name="connsiteX6" fmla="*/ 4816974 w 4817043"/>
              <a:gd name="connsiteY6" fmla="*/ 4213470 h 6055927"/>
              <a:gd name="connsiteX0" fmla="*/ 4815114 w 4816174"/>
              <a:gd name="connsiteY0" fmla="*/ 4601836 h 6444293"/>
              <a:gd name="connsiteX1" fmla="*/ 3263250 w 4816174"/>
              <a:gd name="connsiteY1" fmla="*/ 6428152 h 6444293"/>
              <a:gd name="connsiteX2" fmla="*/ 391519 w 4816174"/>
              <a:gd name="connsiteY2" fmla="*/ 5418663 h 6444293"/>
              <a:gd name="connsiteX3" fmla="*/ 1762154 w 4816174"/>
              <a:gd name="connsiteY3" fmla="*/ 4106614 h 6444293"/>
              <a:gd name="connsiteX4" fmla="*/ 16962 w 4816174"/>
              <a:gd name="connsiteY4" fmla="*/ 1845372 h 6444293"/>
              <a:gd name="connsiteX5" fmla="*/ 3051785 w 4816174"/>
              <a:gd name="connsiteY5" fmla="*/ 83707 h 6444293"/>
              <a:gd name="connsiteX6" fmla="*/ 4815114 w 4816174"/>
              <a:gd name="connsiteY6" fmla="*/ 4601836 h 6444293"/>
              <a:gd name="connsiteX0" fmla="*/ 4815114 w 4816174"/>
              <a:gd name="connsiteY0" fmla="*/ 4521486 h 6363943"/>
              <a:gd name="connsiteX1" fmla="*/ 3263250 w 4816174"/>
              <a:gd name="connsiteY1" fmla="*/ 6347802 h 6363943"/>
              <a:gd name="connsiteX2" fmla="*/ 391519 w 4816174"/>
              <a:gd name="connsiteY2" fmla="*/ 5338313 h 6363943"/>
              <a:gd name="connsiteX3" fmla="*/ 1762154 w 4816174"/>
              <a:gd name="connsiteY3" fmla="*/ 4026264 h 6363943"/>
              <a:gd name="connsiteX4" fmla="*/ 16962 w 4816174"/>
              <a:gd name="connsiteY4" fmla="*/ 1765022 h 6363943"/>
              <a:gd name="connsiteX5" fmla="*/ 3051785 w 4816174"/>
              <a:gd name="connsiteY5" fmla="*/ 3357 h 6363943"/>
              <a:gd name="connsiteX6" fmla="*/ 4815114 w 4816174"/>
              <a:gd name="connsiteY6" fmla="*/ 4521486 h 6363943"/>
              <a:gd name="connsiteX0" fmla="*/ 4800513 w 4820823"/>
              <a:gd name="connsiteY0" fmla="*/ 4134760 h 5977217"/>
              <a:gd name="connsiteX1" fmla="*/ 3248649 w 4820823"/>
              <a:gd name="connsiteY1" fmla="*/ 5961076 h 5977217"/>
              <a:gd name="connsiteX2" fmla="*/ 376918 w 4820823"/>
              <a:gd name="connsiteY2" fmla="*/ 4951587 h 5977217"/>
              <a:gd name="connsiteX3" fmla="*/ 1747553 w 4820823"/>
              <a:gd name="connsiteY3" fmla="*/ 3639538 h 5977217"/>
              <a:gd name="connsiteX4" fmla="*/ 2361 w 4820823"/>
              <a:gd name="connsiteY4" fmla="*/ 1378296 h 5977217"/>
              <a:gd name="connsiteX5" fmla="*/ 2200387 w 4820823"/>
              <a:gd name="connsiteY5" fmla="*/ 3678 h 5977217"/>
              <a:gd name="connsiteX6" fmla="*/ 4800513 w 4820823"/>
              <a:gd name="connsiteY6" fmla="*/ 4134760 h 5977217"/>
              <a:gd name="connsiteX0" fmla="*/ 4539470 w 4564530"/>
              <a:gd name="connsiteY0" fmla="*/ 2813745 h 6070557"/>
              <a:gd name="connsiteX1" fmla="*/ 3248649 w 4564530"/>
              <a:gd name="connsiteY1" fmla="*/ 5992153 h 6070557"/>
              <a:gd name="connsiteX2" fmla="*/ 376918 w 4564530"/>
              <a:gd name="connsiteY2" fmla="*/ 4982664 h 6070557"/>
              <a:gd name="connsiteX3" fmla="*/ 1747553 w 4564530"/>
              <a:gd name="connsiteY3" fmla="*/ 3670615 h 6070557"/>
              <a:gd name="connsiteX4" fmla="*/ 2361 w 4564530"/>
              <a:gd name="connsiteY4" fmla="*/ 1409373 h 6070557"/>
              <a:gd name="connsiteX5" fmla="*/ 2200387 w 4564530"/>
              <a:gd name="connsiteY5" fmla="*/ 34755 h 6070557"/>
              <a:gd name="connsiteX6" fmla="*/ 4539470 w 4564530"/>
              <a:gd name="connsiteY6" fmla="*/ 2813745 h 6070557"/>
              <a:gd name="connsiteX0" fmla="*/ 4539470 w 4612562"/>
              <a:gd name="connsiteY0" fmla="*/ 2813745 h 6070556"/>
              <a:gd name="connsiteX1" fmla="*/ 3248649 w 4612562"/>
              <a:gd name="connsiteY1" fmla="*/ 5992153 h 6070556"/>
              <a:gd name="connsiteX2" fmla="*/ 376918 w 4612562"/>
              <a:gd name="connsiteY2" fmla="*/ 4982664 h 6070556"/>
              <a:gd name="connsiteX3" fmla="*/ 1747553 w 4612562"/>
              <a:gd name="connsiteY3" fmla="*/ 3670615 h 6070556"/>
              <a:gd name="connsiteX4" fmla="*/ 2361 w 4612562"/>
              <a:gd name="connsiteY4" fmla="*/ 1409373 h 6070556"/>
              <a:gd name="connsiteX5" fmla="*/ 2200387 w 4612562"/>
              <a:gd name="connsiteY5" fmla="*/ 34755 h 6070556"/>
              <a:gd name="connsiteX6" fmla="*/ 4539470 w 4612562"/>
              <a:gd name="connsiteY6" fmla="*/ 2813745 h 6070556"/>
              <a:gd name="connsiteX0" fmla="*/ 4539470 w 4649415"/>
              <a:gd name="connsiteY0" fmla="*/ 2813745 h 6014883"/>
              <a:gd name="connsiteX1" fmla="*/ 3248649 w 4649415"/>
              <a:gd name="connsiteY1" fmla="*/ 5992153 h 6014883"/>
              <a:gd name="connsiteX2" fmla="*/ 376918 w 4649415"/>
              <a:gd name="connsiteY2" fmla="*/ 4982664 h 6014883"/>
              <a:gd name="connsiteX3" fmla="*/ 1747553 w 4649415"/>
              <a:gd name="connsiteY3" fmla="*/ 3670615 h 6014883"/>
              <a:gd name="connsiteX4" fmla="*/ 2361 w 4649415"/>
              <a:gd name="connsiteY4" fmla="*/ 1409373 h 6014883"/>
              <a:gd name="connsiteX5" fmla="*/ 2200387 w 4649415"/>
              <a:gd name="connsiteY5" fmla="*/ 34755 h 6014883"/>
              <a:gd name="connsiteX6" fmla="*/ 4539470 w 4649415"/>
              <a:gd name="connsiteY6" fmla="*/ 2813745 h 6014883"/>
              <a:gd name="connsiteX0" fmla="*/ 4539470 w 4649417"/>
              <a:gd name="connsiteY0" fmla="*/ 2813745 h 6047784"/>
              <a:gd name="connsiteX1" fmla="*/ 3248649 w 4649417"/>
              <a:gd name="connsiteY1" fmla="*/ 5992153 h 6047784"/>
              <a:gd name="connsiteX2" fmla="*/ 376918 w 4649417"/>
              <a:gd name="connsiteY2" fmla="*/ 4982664 h 6047784"/>
              <a:gd name="connsiteX3" fmla="*/ 1747553 w 4649417"/>
              <a:gd name="connsiteY3" fmla="*/ 3670615 h 6047784"/>
              <a:gd name="connsiteX4" fmla="*/ 2361 w 4649417"/>
              <a:gd name="connsiteY4" fmla="*/ 1409373 h 6047784"/>
              <a:gd name="connsiteX5" fmla="*/ 2200387 w 4649417"/>
              <a:gd name="connsiteY5" fmla="*/ 34755 h 6047784"/>
              <a:gd name="connsiteX6" fmla="*/ 4539470 w 4649417"/>
              <a:gd name="connsiteY6" fmla="*/ 2813745 h 6047784"/>
              <a:gd name="connsiteX0" fmla="*/ 4539598 w 4607808"/>
              <a:gd name="connsiteY0" fmla="*/ 2813745 h 6130175"/>
              <a:gd name="connsiteX1" fmla="*/ 3248777 w 4607808"/>
              <a:gd name="connsiteY1" fmla="*/ 5992153 h 6130175"/>
              <a:gd name="connsiteX2" fmla="*/ 943930 w 4607808"/>
              <a:gd name="connsiteY2" fmla="*/ 4990911 h 6130175"/>
              <a:gd name="connsiteX3" fmla="*/ 1747681 w 4607808"/>
              <a:gd name="connsiteY3" fmla="*/ 3670615 h 6130175"/>
              <a:gd name="connsiteX4" fmla="*/ 2489 w 4607808"/>
              <a:gd name="connsiteY4" fmla="*/ 1409373 h 6130175"/>
              <a:gd name="connsiteX5" fmla="*/ 2200515 w 4607808"/>
              <a:gd name="connsiteY5" fmla="*/ 34755 h 6130175"/>
              <a:gd name="connsiteX6" fmla="*/ 4539598 w 4607808"/>
              <a:gd name="connsiteY6" fmla="*/ 2813745 h 6130175"/>
              <a:gd name="connsiteX0" fmla="*/ 4545987 w 4614197"/>
              <a:gd name="connsiteY0" fmla="*/ 2810473 h 6076578"/>
              <a:gd name="connsiteX1" fmla="*/ 3255166 w 4614197"/>
              <a:gd name="connsiteY1" fmla="*/ 5988881 h 6076578"/>
              <a:gd name="connsiteX2" fmla="*/ 950319 w 4614197"/>
              <a:gd name="connsiteY2" fmla="*/ 4987639 h 6076578"/>
              <a:gd name="connsiteX3" fmla="*/ 1414857 w 4614197"/>
              <a:gd name="connsiteY3" fmla="*/ 2890056 h 6076578"/>
              <a:gd name="connsiteX4" fmla="*/ 8878 w 4614197"/>
              <a:gd name="connsiteY4" fmla="*/ 1406101 h 6076578"/>
              <a:gd name="connsiteX5" fmla="*/ 2206904 w 4614197"/>
              <a:gd name="connsiteY5" fmla="*/ 31483 h 6076578"/>
              <a:gd name="connsiteX6" fmla="*/ 4545987 w 4614197"/>
              <a:gd name="connsiteY6" fmla="*/ 2810473 h 6076578"/>
              <a:gd name="connsiteX0" fmla="*/ 4394764 w 4462974"/>
              <a:gd name="connsiteY0" fmla="*/ 2865095 h 6131200"/>
              <a:gd name="connsiteX1" fmla="*/ 3103943 w 4462974"/>
              <a:gd name="connsiteY1" fmla="*/ 6043503 h 6131200"/>
              <a:gd name="connsiteX2" fmla="*/ 799096 w 4462974"/>
              <a:gd name="connsiteY2" fmla="*/ 5042261 h 6131200"/>
              <a:gd name="connsiteX3" fmla="*/ 1263634 w 4462974"/>
              <a:gd name="connsiteY3" fmla="*/ 2944678 h 6131200"/>
              <a:gd name="connsiteX4" fmla="*/ 9718 w 4462974"/>
              <a:gd name="connsiteY4" fmla="*/ 908222 h 6131200"/>
              <a:gd name="connsiteX5" fmla="*/ 2055681 w 4462974"/>
              <a:gd name="connsiteY5" fmla="*/ 86105 h 6131200"/>
              <a:gd name="connsiteX6" fmla="*/ 4394764 w 4462974"/>
              <a:gd name="connsiteY6" fmla="*/ 2865095 h 6131200"/>
              <a:gd name="connsiteX0" fmla="*/ 4390242 w 4421928"/>
              <a:gd name="connsiteY0" fmla="*/ 3538132 h 6804237"/>
              <a:gd name="connsiteX1" fmla="*/ 3099421 w 4421928"/>
              <a:gd name="connsiteY1" fmla="*/ 6716540 h 6804237"/>
              <a:gd name="connsiteX2" fmla="*/ 794574 w 4421928"/>
              <a:gd name="connsiteY2" fmla="*/ 5715298 h 6804237"/>
              <a:gd name="connsiteX3" fmla="*/ 1259112 w 4421928"/>
              <a:gd name="connsiteY3" fmla="*/ 3617715 h 6804237"/>
              <a:gd name="connsiteX4" fmla="*/ 5196 w 4421928"/>
              <a:gd name="connsiteY4" fmla="*/ 1581259 h 6804237"/>
              <a:gd name="connsiteX5" fmla="*/ 1824338 w 4421928"/>
              <a:gd name="connsiteY5" fmla="*/ 53052 h 6804237"/>
              <a:gd name="connsiteX6" fmla="*/ 4390242 w 4421928"/>
              <a:gd name="connsiteY6" fmla="*/ 3538132 h 6804237"/>
              <a:gd name="connsiteX0" fmla="*/ 4385996 w 4432184"/>
              <a:gd name="connsiteY0" fmla="*/ 3546058 h 6812163"/>
              <a:gd name="connsiteX1" fmla="*/ 3095175 w 4432184"/>
              <a:gd name="connsiteY1" fmla="*/ 6724466 h 6812163"/>
              <a:gd name="connsiteX2" fmla="*/ 790328 w 4432184"/>
              <a:gd name="connsiteY2" fmla="*/ 5723224 h 6812163"/>
              <a:gd name="connsiteX3" fmla="*/ 1254866 w 4432184"/>
              <a:gd name="connsiteY3" fmla="*/ 3625641 h 6812163"/>
              <a:gd name="connsiteX4" fmla="*/ 950 w 4432184"/>
              <a:gd name="connsiteY4" fmla="*/ 1589185 h 6812163"/>
              <a:gd name="connsiteX5" fmla="*/ 1487510 w 4432184"/>
              <a:gd name="connsiteY5" fmla="*/ 52815 h 6812163"/>
              <a:gd name="connsiteX6" fmla="*/ 4385996 w 4432184"/>
              <a:gd name="connsiteY6" fmla="*/ 3546058 h 6812163"/>
              <a:gd name="connsiteX0" fmla="*/ 4412844 w 4417236"/>
              <a:gd name="connsiteY0" fmla="*/ 2697929 h 5964034"/>
              <a:gd name="connsiteX1" fmla="*/ 3122023 w 4417236"/>
              <a:gd name="connsiteY1" fmla="*/ 5876337 h 5964034"/>
              <a:gd name="connsiteX2" fmla="*/ 817176 w 4417236"/>
              <a:gd name="connsiteY2" fmla="*/ 4875095 h 5964034"/>
              <a:gd name="connsiteX3" fmla="*/ 1281714 w 4417236"/>
              <a:gd name="connsiteY3" fmla="*/ 2777512 h 5964034"/>
              <a:gd name="connsiteX4" fmla="*/ 27798 w 4417236"/>
              <a:gd name="connsiteY4" fmla="*/ 741056 h 5964034"/>
              <a:gd name="connsiteX5" fmla="*/ 2707374 w 4417236"/>
              <a:gd name="connsiteY5" fmla="*/ 102319 h 5964034"/>
              <a:gd name="connsiteX6" fmla="*/ 4412844 w 4417236"/>
              <a:gd name="connsiteY6" fmla="*/ 2697929 h 5964034"/>
              <a:gd name="connsiteX0" fmla="*/ 4412846 w 4417236"/>
              <a:gd name="connsiteY0" fmla="*/ 2815471 h 6081576"/>
              <a:gd name="connsiteX1" fmla="*/ 3122025 w 4417236"/>
              <a:gd name="connsiteY1" fmla="*/ 5993879 h 6081576"/>
              <a:gd name="connsiteX2" fmla="*/ 817178 w 4417236"/>
              <a:gd name="connsiteY2" fmla="*/ 4992637 h 6081576"/>
              <a:gd name="connsiteX3" fmla="*/ 1281716 w 4417236"/>
              <a:gd name="connsiteY3" fmla="*/ 2895054 h 6081576"/>
              <a:gd name="connsiteX4" fmla="*/ 27800 w 4417236"/>
              <a:gd name="connsiteY4" fmla="*/ 858598 h 6081576"/>
              <a:gd name="connsiteX5" fmla="*/ 2707376 w 4417236"/>
              <a:gd name="connsiteY5" fmla="*/ 219861 h 6081576"/>
              <a:gd name="connsiteX6" fmla="*/ 2766993 w 4417236"/>
              <a:gd name="connsiteY6" fmla="*/ 217547 h 6081576"/>
              <a:gd name="connsiteX7" fmla="*/ 4412846 w 4417236"/>
              <a:gd name="connsiteY7" fmla="*/ 2815471 h 6081576"/>
              <a:gd name="connsiteX0" fmla="*/ 4412846 w 4421429"/>
              <a:gd name="connsiteY0" fmla="*/ 2635525 h 5901630"/>
              <a:gd name="connsiteX1" fmla="*/ 3122025 w 4421429"/>
              <a:gd name="connsiteY1" fmla="*/ 5813933 h 5901630"/>
              <a:gd name="connsiteX2" fmla="*/ 817178 w 4421429"/>
              <a:gd name="connsiteY2" fmla="*/ 4812691 h 5901630"/>
              <a:gd name="connsiteX3" fmla="*/ 1281716 w 4421429"/>
              <a:gd name="connsiteY3" fmla="*/ 2715108 h 5901630"/>
              <a:gd name="connsiteX4" fmla="*/ 27800 w 4421429"/>
              <a:gd name="connsiteY4" fmla="*/ 678652 h 5901630"/>
              <a:gd name="connsiteX5" fmla="*/ 2707376 w 4421429"/>
              <a:gd name="connsiteY5" fmla="*/ 39915 h 5901630"/>
              <a:gd name="connsiteX6" fmla="*/ 3636410 w 4421429"/>
              <a:gd name="connsiteY6" fmla="*/ 351005 h 5901630"/>
              <a:gd name="connsiteX7" fmla="*/ 4412846 w 4421429"/>
              <a:gd name="connsiteY7" fmla="*/ 2635525 h 5901630"/>
              <a:gd name="connsiteX0" fmla="*/ 4388353 w 4396936"/>
              <a:gd name="connsiteY0" fmla="*/ 3471055 h 6737160"/>
              <a:gd name="connsiteX1" fmla="*/ 3097532 w 4396936"/>
              <a:gd name="connsiteY1" fmla="*/ 6649463 h 6737160"/>
              <a:gd name="connsiteX2" fmla="*/ 792685 w 4396936"/>
              <a:gd name="connsiteY2" fmla="*/ 5648221 h 6737160"/>
              <a:gd name="connsiteX3" fmla="*/ 1257223 w 4396936"/>
              <a:gd name="connsiteY3" fmla="*/ 3550638 h 6737160"/>
              <a:gd name="connsiteX4" fmla="*/ 3307 w 4396936"/>
              <a:gd name="connsiteY4" fmla="*/ 1514182 h 6737160"/>
              <a:gd name="connsiteX5" fmla="*/ 1702140 w 4396936"/>
              <a:gd name="connsiteY5" fmla="*/ 2639 h 6737160"/>
              <a:gd name="connsiteX6" fmla="*/ 3611917 w 4396936"/>
              <a:gd name="connsiteY6" fmla="*/ 1186535 h 6737160"/>
              <a:gd name="connsiteX7" fmla="*/ 4388353 w 4396936"/>
              <a:gd name="connsiteY7" fmla="*/ 3471055 h 6737160"/>
              <a:gd name="connsiteX0" fmla="*/ 4388353 w 4396936"/>
              <a:gd name="connsiteY0" fmla="*/ 3487208 h 6753313"/>
              <a:gd name="connsiteX1" fmla="*/ 3097532 w 4396936"/>
              <a:gd name="connsiteY1" fmla="*/ 6665616 h 6753313"/>
              <a:gd name="connsiteX2" fmla="*/ 792685 w 4396936"/>
              <a:gd name="connsiteY2" fmla="*/ 5664374 h 6753313"/>
              <a:gd name="connsiteX3" fmla="*/ 1257223 w 4396936"/>
              <a:gd name="connsiteY3" fmla="*/ 3566791 h 6753313"/>
              <a:gd name="connsiteX4" fmla="*/ 3307 w 4396936"/>
              <a:gd name="connsiteY4" fmla="*/ 1530335 h 6753313"/>
              <a:gd name="connsiteX5" fmla="*/ 1702140 w 4396936"/>
              <a:gd name="connsiteY5" fmla="*/ 18792 h 6753313"/>
              <a:gd name="connsiteX6" fmla="*/ 3611917 w 4396936"/>
              <a:gd name="connsiteY6" fmla="*/ 1202688 h 6753313"/>
              <a:gd name="connsiteX7" fmla="*/ 4388353 w 4396936"/>
              <a:gd name="connsiteY7" fmla="*/ 3487208 h 6753313"/>
              <a:gd name="connsiteX0" fmla="*/ 4388353 w 4397043"/>
              <a:gd name="connsiteY0" fmla="*/ 3475636 h 6741741"/>
              <a:gd name="connsiteX1" fmla="*/ 3097532 w 4397043"/>
              <a:gd name="connsiteY1" fmla="*/ 6654044 h 6741741"/>
              <a:gd name="connsiteX2" fmla="*/ 792685 w 4397043"/>
              <a:gd name="connsiteY2" fmla="*/ 5652802 h 6741741"/>
              <a:gd name="connsiteX3" fmla="*/ 1257223 w 4397043"/>
              <a:gd name="connsiteY3" fmla="*/ 3555219 h 6741741"/>
              <a:gd name="connsiteX4" fmla="*/ 3307 w 4397043"/>
              <a:gd name="connsiteY4" fmla="*/ 1518763 h 6741741"/>
              <a:gd name="connsiteX5" fmla="*/ 1702140 w 4397043"/>
              <a:gd name="connsiteY5" fmla="*/ 7220 h 6741741"/>
              <a:gd name="connsiteX6" fmla="*/ 3614374 w 4397043"/>
              <a:gd name="connsiteY6" fmla="*/ 1017243 h 6741741"/>
              <a:gd name="connsiteX7" fmla="*/ 4388353 w 4397043"/>
              <a:gd name="connsiteY7" fmla="*/ 3475636 h 6741741"/>
              <a:gd name="connsiteX0" fmla="*/ 4548121 w 4555088"/>
              <a:gd name="connsiteY0" fmla="*/ 4559767 h 6684725"/>
              <a:gd name="connsiteX1" fmla="*/ 3097532 w 4555088"/>
              <a:gd name="connsiteY1" fmla="*/ 6654044 h 6684725"/>
              <a:gd name="connsiteX2" fmla="*/ 792685 w 4555088"/>
              <a:gd name="connsiteY2" fmla="*/ 5652802 h 6684725"/>
              <a:gd name="connsiteX3" fmla="*/ 1257223 w 4555088"/>
              <a:gd name="connsiteY3" fmla="*/ 3555219 h 6684725"/>
              <a:gd name="connsiteX4" fmla="*/ 3307 w 4555088"/>
              <a:gd name="connsiteY4" fmla="*/ 1518763 h 6684725"/>
              <a:gd name="connsiteX5" fmla="*/ 1702140 w 4555088"/>
              <a:gd name="connsiteY5" fmla="*/ 7220 h 6684725"/>
              <a:gd name="connsiteX6" fmla="*/ 3614374 w 4555088"/>
              <a:gd name="connsiteY6" fmla="*/ 1017243 h 6684725"/>
              <a:gd name="connsiteX7" fmla="*/ 4548121 w 4555088"/>
              <a:gd name="connsiteY7" fmla="*/ 4559767 h 6684725"/>
              <a:gd name="connsiteX0" fmla="*/ 4548121 w 4561817"/>
              <a:gd name="connsiteY0" fmla="*/ 4559767 h 6727276"/>
              <a:gd name="connsiteX1" fmla="*/ 2859273 w 4561817"/>
              <a:gd name="connsiteY1" fmla="*/ 6697891 h 6727276"/>
              <a:gd name="connsiteX2" fmla="*/ 792685 w 4561817"/>
              <a:gd name="connsiteY2" fmla="*/ 5652802 h 6727276"/>
              <a:gd name="connsiteX3" fmla="*/ 1257223 w 4561817"/>
              <a:gd name="connsiteY3" fmla="*/ 3555219 h 6727276"/>
              <a:gd name="connsiteX4" fmla="*/ 3307 w 4561817"/>
              <a:gd name="connsiteY4" fmla="*/ 1518763 h 6727276"/>
              <a:gd name="connsiteX5" fmla="*/ 1702140 w 4561817"/>
              <a:gd name="connsiteY5" fmla="*/ 7220 h 6727276"/>
              <a:gd name="connsiteX6" fmla="*/ 3614374 w 4561817"/>
              <a:gd name="connsiteY6" fmla="*/ 1017243 h 6727276"/>
              <a:gd name="connsiteX7" fmla="*/ 4548121 w 4561817"/>
              <a:gd name="connsiteY7" fmla="*/ 4559767 h 6727276"/>
              <a:gd name="connsiteX0" fmla="*/ 4548262 w 4561959"/>
              <a:gd name="connsiteY0" fmla="*/ 4559767 h 6742432"/>
              <a:gd name="connsiteX1" fmla="*/ 2859414 w 4561959"/>
              <a:gd name="connsiteY1" fmla="*/ 6697891 h 6742432"/>
              <a:gd name="connsiteX2" fmla="*/ 1104876 w 4561959"/>
              <a:gd name="connsiteY2" fmla="*/ 5815648 h 6742432"/>
              <a:gd name="connsiteX3" fmla="*/ 1257364 w 4561959"/>
              <a:gd name="connsiteY3" fmla="*/ 3555219 h 6742432"/>
              <a:gd name="connsiteX4" fmla="*/ 3448 w 4561959"/>
              <a:gd name="connsiteY4" fmla="*/ 1518763 h 6742432"/>
              <a:gd name="connsiteX5" fmla="*/ 1702281 w 4561959"/>
              <a:gd name="connsiteY5" fmla="*/ 7220 h 6742432"/>
              <a:gd name="connsiteX6" fmla="*/ 3614515 w 4561959"/>
              <a:gd name="connsiteY6" fmla="*/ 1017243 h 6742432"/>
              <a:gd name="connsiteX7" fmla="*/ 4548262 w 4561959"/>
              <a:gd name="connsiteY7" fmla="*/ 4559767 h 6742432"/>
              <a:gd name="connsiteX0" fmla="*/ 4548262 w 4561959"/>
              <a:gd name="connsiteY0" fmla="*/ 4559767 h 6720580"/>
              <a:gd name="connsiteX1" fmla="*/ 2859414 w 4561959"/>
              <a:gd name="connsiteY1" fmla="*/ 6697891 h 6720580"/>
              <a:gd name="connsiteX2" fmla="*/ 1104876 w 4561959"/>
              <a:gd name="connsiteY2" fmla="*/ 5815648 h 6720580"/>
              <a:gd name="connsiteX3" fmla="*/ 1257364 w 4561959"/>
              <a:gd name="connsiteY3" fmla="*/ 3555219 h 6720580"/>
              <a:gd name="connsiteX4" fmla="*/ 3448 w 4561959"/>
              <a:gd name="connsiteY4" fmla="*/ 1518763 h 6720580"/>
              <a:gd name="connsiteX5" fmla="*/ 1702281 w 4561959"/>
              <a:gd name="connsiteY5" fmla="*/ 7220 h 6720580"/>
              <a:gd name="connsiteX6" fmla="*/ 3614515 w 4561959"/>
              <a:gd name="connsiteY6" fmla="*/ 1017243 h 6720580"/>
              <a:gd name="connsiteX7" fmla="*/ 4548262 w 4561959"/>
              <a:gd name="connsiteY7" fmla="*/ 4559767 h 6720580"/>
              <a:gd name="connsiteX0" fmla="*/ 4548262 w 4569948"/>
              <a:gd name="connsiteY0" fmla="*/ 4553296 h 6714109"/>
              <a:gd name="connsiteX1" fmla="*/ 2859414 w 4569948"/>
              <a:gd name="connsiteY1" fmla="*/ 6691420 h 6714109"/>
              <a:gd name="connsiteX2" fmla="*/ 1104876 w 4569948"/>
              <a:gd name="connsiteY2" fmla="*/ 5809177 h 6714109"/>
              <a:gd name="connsiteX3" fmla="*/ 1257364 w 4569948"/>
              <a:gd name="connsiteY3" fmla="*/ 3548748 h 6714109"/>
              <a:gd name="connsiteX4" fmla="*/ 3448 w 4569948"/>
              <a:gd name="connsiteY4" fmla="*/ 1512292 h 6714109"/>
              <a:gd name="connsiteX5" fmla="*/ 1702281 w 4569948"/>
              <a:gd name="connsiteY5" fmla="*/ 749 h 6714109"/>
              <a:gd name="connsiteX6" fmla="*/ 3754284 w 4569948"/>
              <a:gd name="connsiteY6" fmla="*/ 1327629 h 6714109"/>
              <a:gd name="connsiteX7" fmla="*/ 4548262 w 4569948"/>
              <a:gd name="connsiteY7" fmla="*/ 4553296 h 6714109"/>
              <a:gd name="connsiteX0" fmla="*/ 4548262 w 4569946"/>
              <a:gd name="connsiteY0" fmla="*/ 4568587 h 6729400"/>
              <a:gd name="connsiteX1" fmla="*/ 2859414 w 4569946"/>
              <a:gd name="connsiteY1" fmla="*/ 6706711 h 6729400"/>
              <a:gd name="connsiteX2" fmla="*/ 1104876 w 4569946"/>
              <a:gd name="connsiteY2" fmla="*/ 5824468 h 6729400"/>
              <a:gd name="connsiteX3" fmla="*/ 1257364 w 4569946"/>
              <a:gd name="connsiteY3" fmla="*/ 3564039 h 6729400"/>
              <a:gd name="connsiteX4" fmla="*/ 3448 w 4569946"/>
              <a:gd name="connsiteY4" fmla="*/ 1527583 h 6729400"/>
              <a:gd name="connsiteX5" fmla="*/ 1702281 w 4569946"/>
              <a:gd name="connsiteY5" fmla="*/ 16040 h 6729400"/>
              <a:gd name="connsiteX6" fmla="*/ 3754284 w 4569946"/>
              <a:gd name="connsiteY6" fmla="*/ 1342920 h 6729400"/>
              <a:gd name="connsiteX7" fmla="*/ 4548262 w 4569946"/>
              <a:gd name="connsiteY7" fmla="*/ 4568587 h 6729400"/>
              <a:gd name="connsiteX0" fmla="*/ 4475300 w 4496986"/>
              <a:gd name="connsiteY0" fmla="*/ 4552996 h 6713809"/>
              <a:gd name="connsiteX1" fmla="*/ 2786452 w 4496986"/>
              <a:gd name="connsiteY1" fmla="*/ 6691120 h 6713809"/>
              <a:gd name="connsiteX2" fmla="*/ 1031914 w 4496986"/>
              <a:gd name="connsiteY2" fmla="*/ 5808877 h 6713809"/>
              <a:gd name="connsiteX3" fmla="*/ 1184402 w 4496986"/>
              <a:gd name="connsiteY3" fmla="*/ 3548448 h 6713809"/>
              <a:gd name="connsiteX4" fmla="*/ 3634 w 4496986"/>
              <a:gd name="connsiteY4" fmla="*/ 1469323 h 6713809"/>
              <a:gd name="connsiteX5" fmla="*/ 1629319 w 4496986"/>
              <a:gd name="connsiteY5" fmla="*/ 449 h 6713809"/>
              <a:gd name="connsiteX6" fmla="*/ 3681322 w 4496986"/>
              <a:gd name="connsiteY6" fmla="*/ 1327329 h 6713809"/>
              <a:gd name="connsiteX7" fmla="*/ 4475300 w 4496986"/>
              <a:gd name="connsiteY7" fmla="*/ 4552996 h 6713809"/>
              <a:gd name="connsiteX0" fmla="*/ 4489605 w 4511289"/>
              <a:gd name="connsiteY0" fmla="*/ 4552996 h 6713809"/>
              <a:gd name="connsiteX1" fmla="*/ 2800757 w 4511289"/>
              <a:gd name="connsiteY1" fmla="*/ 6691120 h 6713809"/>
              <a:gd name="connsiteX2" fmla="*/ 1046219 w 4511289"/>
              <a:gd name="connsiteY2" fmla="*/ 5808877 h 6713809"/>
              <a:gd name="connsiteX3" fmla="*/ 1198707 w 4511289"/>
              <a:gd name="connsiteY3" fmla="*/ 3548448 h 6713809"/>
              <a:gd name="connsiteX4" fmla="*/ 17939 w 4511289"/>
              <a:gd name="connsiteY4" fmla="*/ 1469323 h 6713809"/>
              <a:gd name="connsiteX5" fmla="*/ 1643624 w 4511289"/>
              <a:gd name="connsiteY5" fmla="*/ 449 h 6713809"/>
              <a:gd name="connsiteX6" fmla="*/ 3695627 w 4511289"/>
              <a:gd name="connsiteY6" fmla="*/ 1327329 h 6713809"/>
              <a:gd name="connsiteX7" fmla="*/ 4489605 w 4511289"/>
              <a:gd name="connsiteY7" fmla="*/ 4552996 h 6713809"/>
              <a:gd name="connsiteX0" fmla="*/ 4477024 w 4498710"/>
              <a:gd name="connsiteY0" fmla="*/ 4588831 h 6749644"/>
              <a:gd name="connsiteX1" fmla="*/ 2788176 w 4498710"/>
              <a:gd name="connsiteY1" fmla="*/ 6726955 h 6749644"/>
              <a:gd name="connsiteX2" fmla="*/ 1033638 w 4498710"/>
              <a:gd name="connsiteY2" fmla="*/ 5844712 h 6749644"/>
              <a:gd name="connsiteX3" fmla="*/ 1186126 w 4498710"/>
              <a:gd name="connsiteY3" fmla="*/ 3584283 h 6749644"/>
              <a:gd name="connsiteX4" fmla="*/ 5358 w 4498710"/>
              <a:gd name="connsiteY4" fmla="*/ 1505158 h 6749644"/>
              <a:gd name="connsiteX5" fmla="*/ 1733277 w 4498710"/>
              <a:gd name="connsiteY5" fmla="*/ 432 h 6749644"/>
              <a:gd name="connsiteX6" fmla="*/ 3683046 w 4498710"/>
              <a:gd name="connsiteY6" fmla="*/ 1363164 h 6749644"/>
              <a:gd name="connsiteX7" fmla="*/ 4477024 w 4498710"/>
              <a:gd name="connsiteY7" fmla="*/ 4588831 h 6749644"/>
              <a:gd name="connsiteX0" fmla="*/ 4477024 w 4498708"/>
              <a:gd name="connsiteY0" fmla="*/ 4603360 h 6764173"/>
              <a:gd name="connsiteX1" fmla="*/ 2788176 w 4498708"/>
              <a:gd name="connsiteY1" fmla="*/ 6741484 h 6764173"/>
              <a:gd name="connsiteX2" fmla="*/ 1033638 w 4498708"/>
              <a:gd name="connsiteY2" fmla="*/ 5859241 h 6764173"/>
              <a:gd name="connsiteX3" fmla="*/ 1186126 w 4498708"/>
              <a:gd name="connsiteY3" fmla="*/ 3598812 h 6764173"/>
              <a:gd name="connsiteX4" fmla="*/ 5358 w 4498708"/>
              <a:gd name="connsiteY4" fmla="*/ 1519687 h 6764173"/>
              <a:gd name="connsiteX5" fmla="*/ 1733277 w 4498708"/>
              <a:gd name="connsiteY5" fmla="*/ 14961 h 6764173"/>
              <a:gd name="connsiteX6" fmla="*/ 3683046 w 4498708"/>
              <a:gd name="connsiteY6" fmla="*/ 1377693 h 6764173"/>
              <a:gd name="connsiteX7" fmla="*/ 4477024 w 4498708"/>
              <a:gd name="connsiteY7" fmla="*/ 4603360 h 6764173"/>
              <a:gd name="connsiteX0" fmla="*/ 4472781 w 4494467"/>
              <a:gd name="connsiteY0" fmla="*/ 4603362 h 6764175"/>
              <a:gd name="connsiteX1" fmla="*/ 2783933 w 4494467"/>
              <a:gd name="connsiteY1" fmla="*/ 6741486 h 6764175"/>
              <a:gd name="connsiteX2" fmla="*/ 1029395 w 4494467"/>
              <a:gd name="connsiteY2" fmla="*/ 5859243 h 6764175"/>
              <a:gd name="connsiteX3" fmla="*/ 1181883 w 4494467"/>
              <a:gd name="connsiteY3" fmla="*/ 3598814 h 6764175"/>
              <a:gd name="connsiteX4" fmla="*/ 1115 w 4494467"/>
              <a:gd name="connsiteY4" fmla="*/ 1519689 h 6764175"/>
              <a:gd name="connsiteX5" fmla="*/ 1729034 w 4494467"/>
              <a:gd name="connsiteY5" fmla="*/ 14963 h 6764175"/>
              <a:gd name="connsiteX6" fmla="*/ 3678803 w 4494467"/>
              <a:gd name="connsiteY6" fmla="*/ 1377695 h 6764175"/>
              <a:gd name="connsiteX7" fmla="*/ 4472781 w 4494467"/>
              <a:gd name="connsiteY7" fmla="*/ 4603362 h 6764175"/>
              <a:gd name="connsiteX0" fmla="*/ 4475232 w 4496916"/>
              <a:gd name="connsiteY0" fmla="*/ 4603362 h 6762522"/>
              <a:gd name="connsiteX1" fmla="*/ 2786384 w 4496916"/>
              <a:gd name="connsiteY1" fmla="*/ 6741486 h 6762522"/>
              <a:gd name="connsiteX2" fmla="*/ 1031846 w 4496916"/>
              <a:gd name="connsiteY2" fmla="*/ 5859243 h 6762522"/>
              <a:gd name="connsiteX3" fmla="*/ 1273071 w 4496916"/>
              <a:gd name="connsiteY3" fmla="*/ 3907682 h 6762522"/>
              <a:gd name="connsiteX4" fmla="*/ 3566 w 4496916"/>
              <a:gd name="connsiteY4" fmla="*/ 1519689 h 6762522"/>
              <a:gd name="connsiteX5" fmla="*/ 1731485 w 4496916"/>
              <a:gd name="connsiteY5" fmla="*/ 14963 h 6762522"/>
              <a:gd name="connsiteX6" fmla="*/ 3681254 w 4496916"/>
              <a:gd name="connsiteY6" fmla="*/ 1377695 h 6762522"/>
              <a:gd name="connsiteX7" fmla="*/ 4475232 w 4496916"/>
              <a:gd name="connsiteY7" fmla="*/ 4603362 h 6762522"/>
              <a:gd name="connsiteX0" fmla="*/ 4475410 w 4497096"/>
              <a:gd name="connsiteY0" fmla="*/ 4603362 h 6762520"/>
              <a:gd name="connsiteX1" fmla="*/ 2786562 w 4497096"/>
              <a:gd name="connsiteY1" fmla="*/ 6741486 h 6762520"/>
              <a:gd name="connsiteX2" fmla="*/ 1032024 w 4497096"/>
              <a:gd name="connsiteY2" fmla="*/ 5859243 h 6762520"/>
              <a:gd name="connsiteX3" fmla="*/ 1273249 w 4497096"/>
              <a:gd name="connsiteY3" fmla="*/ 3907682 h 6762520"/>
              <a:gd name="connsiteX4" fmla="*/ 3744 w 4497096"/>
              <a:gd name="connsiteY4" fmla="*/ 1519689 h 6762520"/>
              <a:gd name="connsiteX5" fmla="*/ 1731663 w 4497096"/>
              <a:gd name="connsiteY5" fmla="*/ 14963 h 6762520"/>
              <a:gd name="connsiteX6" fmla="*/ 3681432 w 4497096"/>
              <a:gd name="connsiteY6" fmla="*/ 1377695 h 6762520"/>
              <a:gd name="connsiteX7" fmla="*/ 4475410 w 4497096"/>
              <a:gd name="connsiteY7" fmla="*/ 4603362 h 676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7096" h="6762520">
                <a:moveTo>
                  <a:pt x="4475410" y="4603362"/>
                </a:moveTo>
                <a:cubicBezTo>
                  <a:pt x="4326265" y="5497327"/>
                  <a:pt x="3845536" y="6605979"/>
                  <a:pt x="2786562" y="6741486"/>
                </a:cubicBezTo>
                <a:cubicBezTo>
                  <a:pt x="1727588" y="6876993"/>
                  <a:pt x="1284243" y="6331544"/>
                  <a:pt x="1032024" y="5859243"/>
                </a:cubicBezTo>
                <a:cubicBezTo>
                  <a:pt x="779805" y="5386942"/>
                  <a:pt x="1503891" y="4813481"/>
                  <a:pt x="1273249" y="3907682"/>
                </a:cubicBezTo>
                <a:cubicBezTo>
                  <a:pt x="1042607" y="3001883"/>
                  <a:pt x="-72658" y="2168476"/>
                  <a:pt x="3744" y="1519689"/>
                </a:cubicBezTo>
                <a:cubicBezTo>
                  <a:pt x="80146" y="870902"/>
                  <a:pt x="486491" y="169582"/>
                  <a:pt x="1731663" y="14963"/>
                </a:cubicBezTo>
                <a:cubicBezTo>
                  <a:pt x="2976835" y="-139656"/>
                  <a:pt x="3397187" y="945093"/>
                  <a:pt x="3681432" y="1377695"/>
                </a:cubicBezTo>
                <a:cubicBezTo>
                  <a:pt x="3965677" y="1810297"/>
                  <a:pt x="4624555" y="3709397"/>
                  <a:pt x="4475410" y="4603362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AB5E03-7315-6631-3431-F5D10FAA65BA}"/>
              </a:ext>
            </a:extLst>
          </p:cNvPr>
          <p:cNvSpPr/>
          <p:nvPr/>
        </p:nvSpPr>
        <p:spPr>
          <a:xfrm>
            <a:off x="985535" y="1038248"/>
            <a:ext cx="452487" cy="452487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165A73-2AA2-2A06-65F3-620FA77079EA}"/>
              </a:ext>
            </a:extLst>
          </p:cNvPr>
          <p:cNvSpPr/>
          <p:nvPr/>
        </p:nvSpPr>
        <p:spPr>
          <a:xfrm>
            <a:off x="570071" y="1545397"/>
            <a:ext cx="296179" cy="296179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DA9188-D7B8-3866-45EE-C67BE893F07A}"/>
              </a:ext>
            </a:extLst>
          </p:cNvPr>
          <p:cNvSpPr/>
          <p:nvPr/>
        </p:nvSpPr>
        <p:spPr>
          <a:xfrm>
            <a:off x="9941889" y="-178249"/>
            <a:ext cx="992288" cy="992288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5EC683-743E-3402-6F68-80B3A3A0CD58}"/>
              </a:ext>
            </a:extLst>
          </p:cNvPr>
          <p:cNvSpPr/>
          <p:nvPr/>
        </p:nvSpPr>
        <p:spPr>
          <a:xfrm>
            <a:off x="8994454" y="-260341"/>
            <a:ext cx="735936" cy="735936"/>
          </a:xfrm>
          <a:prstGeom prst="ellipse">
            <a:avLst/>
          </a:prstGeom>
          <a:gradFill>
            <a:gsLst>
              <a:gs pos="100000">
                <a:srgbClr val="D31777">
                  <a:alpha val="14233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ts val="26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343AE"/>
              </a:solidFill>
              <a:effectLst/>
              <a:uFillTx/>
              <a:latin typeface="+mj-lt"/>
              <a:ea typeface="+mj-ea"/>
              <a:cs typeface="+mj-cs"/>
              <a:sym typeface="Graphik"/>
            </a:endParaRPr>
          </a:p>
        </p:txBody>
      </p:sp>
      <p:sp>
        <p:nvSpPr>
          <p:cNvPr id="10" name="Graphic 7">
            <a:extLst>
              <a:ext uri="{FF2B5EF4-FFF2-40B4-BE49-F238E27FC236}">
                <a16:creationId xmlns:a16="http://schemas.microsoft.com/office/drawing/2014/main" id="{48DE7E86-C7F1-9DF5-B115-7CBC54890291}"/>
              </a:ext>
            </a:extLst>
          </p:cNvPr>
          <p:cNvSpPr/>
          <p:nvPr/>
        </p:nvSpPr>
        <p:spPr>
          <a:xfrm rot="1664732">
            <a:off x="-3257393" y="3576004"/>
            <a:ext cx="7340284" cy="5530093"/>
          </a:xfrm>
          <a:custGeom>
            <a:avLst/>
            <a:gdLst>
              <a:gd name="connsiteX0" fmla="*/ 3204014 w 5739674"/>
              <a:gd name="connsiteY0" fmla="*/ 61155 h 4984977"/>
              <a:gd name="connsiteX1" fmla="*/ 4122748 w 5739674"/>
              <a:gd name="connsiteY1" fmla="*/ 820270 h 4984977"/>
              <a:gd name="connsiteX2" fmla="*/ 5725282 w 5739674"/>
              <a:gd name="connsiteY2" fmla="*/ 1098074 h 4984977"/>
              <a:gd name="connsiteX3" fmla="*/ 4569042 w 5739674"/>
              <a:gd name="connsiteY3" fmla="*/ 2444058 h 4984977"/>
              <a:gd name="connsiteX4" fmla="*/ 5269272 w 5739674"/>
              <a:gd name="connsiteY4" fmla="*/ 4035333 h 4984977"/>
              <a:gd name="connsiteX5" fmla="*/ 3724374 w 5739674"/>
              <a:gd name="connsiteY5" fmla="*/ 4017972 h 4984977"/>
              <a:gd name="connsiteX6" fmla="*/ 2401971 w 5739674"/>
              <a:gd name="connsiteY6" fmla="*/ 4976085 h 4984977"/>
              <a:gd name="connsiteX7" fmla="*/ 787470 w 5739674"/>
              <a:gd name="connsiteY7" fmla="*/ 4339338 h 4984977"/>
              <a:gd name="connsiteX8" fmla="*/ 45966 w 5739674"/>
              <a:gd name="connsiteY8" fmla="*/ 2701525 h 4984977"/>
              <a:gd name="connsiteX9" fmla="*/ 1751128 w 5739674"/>
              <a:gd name="connsiteY9" fmla="*/ 1585373 h 4984977"/>
              <a:gd name="connsiteX10" fmla="*/ 1936532 w 5739674"/>
              <a:gd name="connsiteY10" fmla="*/ 278309 h 4984977"/>
              <a:gd name="connsiteX11" fmla="*/ 3204014 w 5739674"/>
              <a:gd name="connsiteY11" fmla="*/ 61155 h 498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9674" h="4984977">
                <a:moveTo>
                  <a:pt x="3204014" y="61155"/>
                </a:moveTo>
                <a:cubicBezTo>
                  <a:pt x="3597749" y="158761"/>
                  <a:pt x="3747635" y="665995"/>
                  <a:pt x="4122748" y="820270"/>
                </a:cubicBezTo>
                <a:cubicBezTo>
                  <a:pt x="4634441" y="1030713"/>
                  <a:pt x="5578806" y="565120"/>
                  <a:pt x="5725282" y="1098074"/>
                </a:cubicBezTo>
                <a:cubicBezTo>
                  <a:pt x="5885206" y="1679932"/>
                  <a:pt x="4661615" y="1847807"/>
                  <a:pt x="4569042" y="2444058"/>
                </a:cubicBezTo>
                <a:cubicBezTo>
                  <a:pt x="4478316" y="3028447"/>
                  <a:pt x="5548993" y="3514120"/>
                  <a:pt x="5269272" y="4035333"/>
                </a:cubicBezTo>
                <a:cubicBezTo>
                  <a:pt x="5020955" y="4498042"/>
                  <a:pt x="4223761" y="3854121"/>
                  <a:pt x="3724374" y="4017972"/>
                </a:cubicBezTo>
                <a:cubicBezTo>
                  <a:pt x="3196299" y="4191231"/>
                  <a:pt x="2954497" y="4915621"/>
                  <a:pt x="2401971" y="4976085"/>
                </a:cubicBezTo>
                <a:cubicBezTo>
                  <a:pt x="1814917" y="5040317"/>
                  <a:pt x="1212089" y="4749269"/>
                  <a:pt x="787470" y="4339338"/>
                </a:cubicBezTo>
                <a:cubicBezTo>
                  <a:pt x="347221" y="3914310"/>
                  <a:pt x="-156040" y="3278827"/>
                  <a:pt x="45966" y="2701525"/>
                </a:cubicBezTo>
                <a:cubicBezTo>
                  <a:pt x="274800" y="2047559"/>
                  <a:pt x="1324789" y="2131825"/>
                  <a:pt x="1751128" y="1585373"/>
                </a:cubicBezTo>
                <a:cubicBezTo>
                  <a:pt x="2027534" y="1231093"/>
                  <a:pt x="1626455" y="603608"/>
                  <a:pt x="1936532" y="278309"/>
                </a:cubicBezTo>
                <a:cubicBezTo>
                  <a:pt x="2238208" y="-38179"/>
                  <a:pt x="2779371" y="-44113"/>
                  <a:pt x="3204014" y="61155"/>
                </a:cubicBezTo>
                <a:close/>
              </a:path>
            </a:pathLst>
          </a:custGeom>
          <a:gradFill>
            <a:gsLst>
              <a:gs pos="100000">
                <a:srgbClr val="D31777">
                  <a:alpha val="0"/>
                </a:srgbClr>
              </a:gs>
              <a:gs pos="0">
                <a:srgbClr val="8928DD"/>
              </a:gs>
            </a:gsLst>
            <a:path path="circle">
              <a:fillToRect l="100000" t="100000"/>
            </a:path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JP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B13BBF42-72EC-490E-5647-D2DABFBA63D9}"/>
              </a:ext>
            </a:extLst>
          </p:cNvPr>
          <p:cNvSpPr txBox="1">
            <a:spLocks/>
          </p:cNvSpPr>
          <p:nvPr/>
        </p:nvSpPr>
        <p:spPr>
          <a:xfrm>
            <a:off x="2346158" y="1975794"/>
            <a:ext cx="7719219" cy="155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l" defTabSz="1300976" latinLnBrk="0">
              <a:lnSpc>
                <a:spcPts val="2925"/>
              </a:lnSpc>
              <a:spcBef>
                <a:spcPts val="146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Graphik" panose="020B0503030202060203" pitchFamily="34" charset="77"/>
                <a:ea typeface="+mj-ea"/>
                <a:cs typeface="+mj-cs"/>
                <a:sym typeface="Graphik"/>
              </a:defRPr>
            </a:lvl1pPr>
            <a:lvl2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0" algn="l" defTabSz="1300976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chemeClr val="accent6">
                    <a:hueOff val="-3599825"/>
                    <a:satOff val="-4545"/>
                    <a:lumOff val="-56862"/>
                  </a:schemeClr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marL="0" marR="0" lvl="0" indent="0" algn="ctr" defTabSz="17345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sz="5600" kern="0" spc="-200" dirty="0">
                <a:solidFill>
                  <a:srgbClr val="8928DD"/>
                </a:solidFill>
              </a:rPr>
              <a:t>Why do</a:t>
            </a:r>
            <a:br>
              <a:rPr lang="en-GB" altLang="ja-JP" sz="5600" kern="0" spc="-200" dirty="0">
                <a:solidFill>
                  <a:srgbClr val="8928DD"/>
                </a:solidFill>
              </a:rPr>
            </a:br>
            <a:r>
              <a:rPr kumimoji="0" lang="en-GB" altLang="ja-JP" sz="5600" b="0" i="0" u="none" strike="noStrike" kern="0" cap="none" spc="-200" normalizeH="0" baseline="0" noProof="0" dirty="0">
                <a:ln>
                  <a:noFill/>
                </a:ln>
                <a:solidFill>
                  <a:srgbClr val="8928DD"/>
                </a:solidFill>
                <a:effectLst/>
                <a:uLnTx/>
                <a:uFillTx/>
                <a:latin typeface="Graphik" panose="020B0503030202060203" pitchFamily="34" charset="77"/>
                <a:sym typeface="Graphik"/>
              </a:rPr>
              <a:t>Design Research?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86E7567-4821-7AA6-270D-5024AD3D211E}"/>
              </a:ext>
            </a:extLst>
          </p:cNvPr>
          <p:cNvSpPr txBox="1"/>
          <p:nvPr/>
        </p:nvSpPr>
        <p:spPr>
          <a:xfrm>
            <a:off x="2961202" y="4080216"/>
            <a:ext cx="6489129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ja-JP" altLang="en-US" sz="2800" b="1" kern="0" spc="-200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なぜ、デザイン・リサーチは</a:t>
            </a:r>
          </a:p>
          <a:p>
            <a:pPr algn="ctr"/>
            <a:r>
              <a:rPr lang="ja-JP" altLang="en-US" sz="2800" b="1" kern="0" spc="-200">
                <a:solidFill>
                  <a:srgbClr val="8928DD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重要なのか</a:t>
            </a:r>
          </a:p>
        </p:txBody>
      </p:sp>
    </p:spTree>
    <p:extLst>
      <p:ext uri="{BB962C8B-B14F-4D97-AF65-F5344CB8AC3E}">
        <p14:creationId xmlns:p14="http://schemas.microsoft.com/office/powerpoint/2010/main" val="226624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 layouts_Warm colour palette ">
  <a:themeElements>
    <a:clrScheme name="Master layouts_Warm colour palette ">
      <a:dk1>
        <a:srgbClr val="000000">
          <a:alpha val="70000"/>
        </a:srgbClr>
      </a:dk1>
      <a:lt1>
        <a:srgbClr val="FFFFFF"/>
      </a:lt1>
      <a:dk2>
        <a:srgbClr val="DDDDDD"/>
      </a:dk2>
      <a:lt2>
        <a:srgbClr val="DCAFFF"/>
      </a:lt2>
      <a:accent1>
        <a:srgbClr val="7500C0"/>
      </a:accent1>
      <a:accent2>
        <a:srgbClr val="4C7AF4"/>
      </a:accent2>
      <a:accent3>
        <a:srgbClr val="B2FFFF"/>
      </a:accent3>
      <a:accent4>
        <a:srgbClr val="B4FAE4"/>
      </a:accent4>
      <a:accent5>
        <a:srgbClr val="A3FF98"/>
      </a:accent5>
      <a:accent6>
        <a:srgbClr val="96968C"/>
      </a:accent6>
      <a:hlink>
        <a:srgbClr val="0000FF"/>
      </a:hlink>
      <a:folHlink>
        <a:srgbClr val="FF00FF"/>
      </a:folHlink>
    </a:clrScheme>
    <a:fontScheme name="Master layouts_Warm colour palette ">
      <a:majorFont>
        <a:latin typeface="Graphik"/>
        <a:ea typeface="Graphik"/>
        <a:cs typeface="Graphik"/>
      </a:majorFont>
      <a:minorFont>
        <a:latin typeface="Graphik Semibold"/>
        <a:ea typeface="Graphik Semibold"/>
        <a:cs typeface="Graphik Semibold"/>
      </a:minorFont>
    </a:fontScheme>
    <a:fmtScheme name="Master layouts_Warm colour palette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F343AE"/>
            </a:gs>
            <a:gs pos="36445">
              <a:schemeClr val="accent1">
                <a:hueOff val="79315"/>
                <a:lumOff val="12351"/>
              </a:schemeClr>
            </a:gs>
            <a:gs pos="69880">
              <a:schemeClr val="accent1"/>
            </a:gs>
            <a:gs pos="100000">
              <a:srgbClr val="5D5FFA"/>
            </a:gs>
          </a:gsLst>
          <a:lin ang="18997968" scaled="0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ts val="26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343AE"/>
            </a:solidFill>
            <a:effectLst/>
            <a:uFillTx/>
            <a:latin typeface="+mj-lt"/>
            <a:ea typeface="+mj-ea"/>
            <a:cs typeface="+mj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B145B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ts val="16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chemeClr val="accent6">
                <a:hueOff val="-3599825"/>
                <a:satOff val="-4545"/>
                <a:lumOff val="-56862"/>
                <a:alpha val="70000"/>
              </a:schemeClr>
            </a:solidFill>
            <a:effectLst/>
            <a:uFillTx/>
            <a:latin typeface="+mj-lt"/>
            <a:ea typeface="+mj-ea"/>
            <a:cs typeface="+mj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4c63855-79fa-4c96-a574-549389221262">
      <UserInfo>
        <DisplayName>Bush, Rebekka</DisplayName>
        <AccountId>3</AccountId>
        <AccountType/>
      </UserInfo>
      <UserInfo>
        <DisplayName>Bansho, Kohei</DisplayName>
        <AccountId>70</AccountId>
        <AccountType/>
      </UserInfo>
    </SharedWithUsers>
    <lcf76f155ced4ddcb4097134ff3c332f xmlns="e1995896-00b0-4b76-825f-0d025aec6229">
      <Terms xmlns="http://schemas.microsoft.com/office/infopath/2007/PartnerControls"/>
    </lcf76f155ced4ddcb4097134ff3c332f>
    <TaxCatchAll xmlns="74c63855-79fa-4c96-a574-54938922126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655E98A9D4A244A7366CF66BAB2E1A" ma:contentTypeVersion="15" ma:contentTypeDescription="Create a new document." ma:contentTypeScope="" ma:versionID="be976f9813062e02619a1d8ef794f648">
  <xsd:schema xmlns:xsd="http://www.w3.org/2001/XMLSchema" xmlns:xs="http://www.w3.org/2001/XMLSchema" xmlns:p="http://schemas.microsoft.com/office/2006/metadata/properties" xmlns:ns2="e1995896-00b0-4b76-825f-0d025aec6229" xmlns:ns3="74c63855-79fa-4c96-a574-549389221262" targetNamespace="http://schemas.microsoft.com/office/2006/metadata/properties" ma:root="true" ma:fieldsID="a11290c40cf19ef345ffd6819b22c8cb" ns2:_="" ns3:_="">
    <xsd:import namespace="e1995896-00b0-4b76-825f-0d025aec6229"/>
    <xsd:import namespace="74c63855-79fa-4c96-a574-5493892212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95896-00b0-4b76-825f-0d025aec62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63855-79fa-4c96-a574-54938922126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6b82f76-efc9-4a4b-b520-17e7b00acc39}" ma:internalName="TaxCatchAll" ma:showField="CatchAllData" ma:web="74c63855-79fa-4c96-a574-5493892212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95C845-F2F9-4AF4-BF2B-B5BC32528505}">
  <ds:schemaRefs>
    <ds:schemaRef ds:uri="e1995896-00b0-4b76-825f-0d025aec6229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74c63855-79fa-4c96-a574-549389221262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DA2CCD0-2888-4A9E-9514-CA28193247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E9F308-9BA7-4995-8461-3E15085F01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995896-00b0-4b76-825f-0d025aec6229"/>
    <ds:schemaRef ds:uri="74c63855-79fa-4c96-a574-5493892212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41543</TotalTime>
  <Words>4114</Words>
  <Application>Microsoft Macintosh PowerPoint</Application>
  <PresentationFormat>ワイド画面</PresentationFormat>
  <Paragraphs>555</Paragraphs>
  <Slides>36</Slides>
  <Notes>33</Notes>
  <HiddenSlides>1</HiddenSlides>
  <MMClips>1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9" baseType="lpstr">
      <vt:lpstr>Canela Text Regular</vt:lpstr>
      <vt:lpstr>Graphik</vt:lpstr>
      <vt:lpstr>Graphik Extralight</vt:lpstr>
      <vt:lpstr>Graphik Semibold</vt:lpstr>
      <vt:lpstr>Graphik-Light</vt:lpstr>
      <vt:lpstr>Graphik-Semibold</vt:lpstr>
      <vt:lpstr>Graphik-SemiboldItalic</vt:lpstr>
      <vt:lpstr>Söhne</vt:lpstr>
      <vt:lpstr>Yu Gothic</vt:lpstr>
      <vt:lpstr>Arial</vt:lpstr>
      <vt:lpstr>Calibri</vt:lpstr>
      <vt:lpstr>Master layouts_Warm colour palette </vt:lpstr>
      <vt:lpstr>think-cell Slide</vt:lpstr>
      <vt:lpstr>PowerPoint プレゼンテーション</vt:lpstr>
      <vt:lpstr>Hello</vt:lpstr>
      <vt:lpstr>We specialise in Design Research  in the service of helping our clients to understand the needs of the people who interact with their products and services. </vt:lpstr>
      <vt:lpstr>目次 / What’s in this deck?</vt:lpstr>
      <vt:lpstr>PowerPoint プレゼンテーション</vt:lpstr>
      <vt:lpstr>What is design research?</vt:lpstr>
      <vt:lpstr>PowerPoint プレゼンテーション</vt:lpstr>
      <vt:lpstr>Design research helps us create solutions that consider the broader context of the human experience we are designing for. </vt:lpstr>
      <vt:lpstr>PowerPoint プレゼンテーション</vt:lpstr>
      <vt:lpstr>Why design research?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Types of research in the design process</vt:lpstr>
      <vt:lpstr>But what about sample size?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Design Research: Key 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Bush, Rebekka</dc:creator>
  <cp:lastModifiedBy>Yamaguchi, Sawako</cp:lastModifiedBy>
  <cp:revision>42</cp:revision>
  <dcterms:created xsi:type="dcterms:W3CDTF">2023-10-05T01:31:31Z</dcterms:created>
  <dcterms:modified xsi:type="dcterms:W3CDTF">2024-05-01T03:00:43Z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0x0101002A655E98A9D4A244A7366CF66BAB2E1A</vt:lpwstr>
  </property>
</Properties>
</file>